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9" r:id="rId4"/>
    <p:sldId id="261" r:id="rId5"/>
    <p:sldId id="258" r:id="rId6"/>
    <p:sldId id="257" r:id="rId7"/>
    <p:sldId id="262" r:id="rId8"/>
    <p:sldId id="263" r:id="rId9"/>
    <p:sldId id="264" r:id="rId10"/>
    <p:sldId id="265" r:id="rId11"/>
    <p:sldId id="266" r:id="rId12"/>
    <p:sldId id="267" r:id="rId13"/>
    <p:sldId id="268" r:id="rId14"/>
    <p:sldId id="269" r:id="rId15"/>
    <p:sldId id="270" r:id="rId16"/>
    <p:sldId id="26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7BCF8E-3391-4076-968D-DFD6F8CDC6BB}" v="3" dt="2019-12-02T09:04:11.2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67" d="100"/>
          <a:sy n="67" d="100"/>
        </p:scale>
        <p:origin x="64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935B227B-0EB0-4B20-A6C5-840D5362107C}" type="datetimeFigureOut">
              <a:rPr lang="nl-NL" smtClean="0"/>
              <a:t>1-2-2020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3A485B0-FC6D-4551-9586-59811397CC1F}" type="slidenum">
              <a:rPr lang="nl-NL" smtClean="0"/>
              <a:t>‹nr.›</a:t>
            </a:fld>
            <a:endParaRPr lang="nl-NL"/>
          </a:p>
        </p:txBody>
      </p:sp>
    </p:spTree>
    <p:extLst>
      <p:ext uri="{BB962C8B-B14F-4D97-AF65-F5344CB8AC3E}">
        <p14:creationId xmlns:p14="http://schemas.microsoft.com/office/powerpoint/2010/main" val="1636238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35B227B-0EB0-4B20-A6C5-840D5362107C}" type="datetimeFigureOut">
              <a:rPr lang="nl-NL" smtClean="0"/>
              <a:t>1-2-2020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3A485B0-FC6D-4551-9586-59811397CC1F}" type="slidenum">
              <a:rPr lang="nl-NL" smtClean="0"/>
              <a:t>‹nr.›</a:t>
            </a:fld>
            <a:endParaRPr lang="nl-NL"/>
          </a:p>
        </p:txBody>
      </p:sp>
    </p:spTree>
    <p:extLst>
      <p:ext uri="{BB962C8B-B14F-4D97-AF65-F5344CB8AC3E}">
        <p14:creationId xmlns:p14="http://schemas.microsoft.com/office/powerpoint/2010/main" val="972181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35B227B-0EB0-4B20-A6C5-840D5362107C}" type="datetimeFigureOut">
              <a:rPr lang="nl-NL" smtClean="0"/>
              <a:t>1-2-2020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3A485B0-FC6D-4551-9586-59811397CC1F}" type="slidenum">
              <a:rPr lang="nl-NL" smtClean="0"/>
              <a:t>‹nr.›</a:t>
            </a:fld>
            <a:endParaRPr lang="nl-NL"/>
          </a:p>
        </p:txBody>
      </p:sp>
    </p:spTree>
    <p:extLst>
      <p:ext uri="{BB962C8B-B14F-4D97-AF65-F5344CB8AC3E}">
        <p14:creationId xmlns:p14="http://schemas.microsoft.com/office/powerpoint/2010/main" val="1457200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659672FE-6953-4ED0-93D5-F3AB5F503E8A}" type="datetimeFigureOut">
              <a:rPr lang="nl-NL" smtClean="0"/>
              <a:t>1-2-2020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87BF4B2-33DF-491C-80AD-0AE30A5483CE}" type="slidenum">
              <a:rPr lang="nl-NL" smtClean="0"/>
              <a:t>‹nr.›</a:t>
            </a:fld>
            <a:endParaRPr lang="nl-NL"/>
          </a:p>
        </p:txBody>
      </p:sp>
    </p:spTree>
    <p:extLst>
      <p:ext uri="{BB962C8B-B14F-4D97-AF65-F5344CB8AC3E}">
        <p14:creationId xmlns:p14="http://schemas.microsoft.com/office/powerpoint/2010/main" val="641334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59672FE-6953-4ED0-93D5-F3AB5F503E8A}" type="datetimeFigureOut">
              <a:rPr lang="nl-NL" smtClean="0"/>
              <a:t>1-2-2020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87BF4B2-33DF-491C-80AD-0AE30A5483CE}" type="slidenum">
              <a:rPr lang="nl-NL" smtClean="0"/>
              <a:t>‹nr.›</a:t>
            </a:fld>
            <a:endParaRPr lang="nl-NL"/>
          </a:p>
        </p:txBody>
      </p:sp>
    </p:spTree>
    <p:extLst>
      <p:ext uri="{BB962C8B-B14F-4D97-AF65-F5344CB8AC3E}">
        <p14:creationId xmlns:p14="http://schemas.microsoft.com/office/powerpoint/2010/main" val="3898845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659672FE-6953-4ED0-93D5-F3AB5F503E8A}" type="datetimeFigureOut">
              <a:rPr lang="nl-NL" smtClean="0"/>
              <a:t>1-2-2020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87BF4B2-33DF-491C-80AD-0AE30A5483CE}" type="slidenum">
              <a:rPr lang="nl-NL" smtClean="0"/>
              <a:t>‹nr.›</a:t>
            </a:fld>
            <a:endParaRPr lang="nl-NL"/>
          </a:p>
        </p:txBody>
      </p:sp>
    </p:spTree>
    <p:extLst>
      <p:ext uri="{BB962C8B-B14F-4D97-AF65-F5344CB8AC3E}">
        <p14:creationId xmlns:p14="http://schemas.microsoft.com/office/powerpoint/2010/main" val="39392398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659672FE-6953-4ED0-93D5-F3AB5F503E8A}" type="datetimeFigureOut">
              <a:rPr lang="nl-NL" smtClean="0"/>
              <a:t>1-2-2020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87BF4B2-33DF-491C-80AD-0AE30A5483CE}" type="slidenum">
              <a:rPr lang="nl-NL" smtClean="0"/>
              <a:t>‹nr.›</a:t>
            </a:fld>
            <a:endParaRPr lang="nl-NL"/>
          </a:p>
        </p:txBody>
      </p:sp>
    </p:spTree>
    <p:extLst>
      <p:ext uri="{BB962C8B-B14F-4D97-AF65-F5344CB8AC3E}">
        <p14:creationId xmlns:p14="http://schemas.microsoft.com/office/powerpoint/2010/main" val="4212635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659672FE-6953-4ED0-93D5-F3AB5F503E8A}" type="datetimeFigureOut">
              <a:rPr lang="nl-NL" smtClean="0"/>
              <a:t>1-2-2020</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587BF4B2-33DF-491C-80AD-0AE30A5483CE}" type="slidenum">
              <a:rPr lang="nl-NL" smtClean="0"/>
              <a:t>‹nr.›</a:t>
            </a:fld>
            <a:endParaRPr lang="nl-NL"/>
          </a:p>
        </p:txBody>
      </p:sp>
    </p:spTree>
    <p:extLst>
      <p:ext uri="{BB962C8B-B14F-4D97-AF65-F5344CB8AC3E}">
        <p14:creationId xmlns:p14="http://schemas.microsoft.com/office/powerpoint/2010/main" val="17468753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659672FE-6953-4ED0-93D5-F3AB5F503E8A}" type="datetimeFigureOut">
              <a:rPr lang="nl-NL" smtClean="0"/>
              <a:t>1-2-2020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587BF4B2-33DF-491C-80AD-0AE30A5483CE}" type="slidenum">
              <a:rPr lang="nl-NL" smtClean="0"/>
              <a:t>‹nr.›</a:t>
            </a:fld>
            <a:endParaRPr lang="nl-NL"/>
          </a:p>
        </p:txBody>
      </p:sp>
    </p:spTree>
    <p:extLst>
      <p:ext uri="{BB962C8B-B14F-4D97-AF65-F5344CB8AC3E}">
        <p14:creationId xmlns:p14="http://schemas.microsoft.com/office/powerpoint/2010/main" val="4073886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59672FE-6953-4ED0-93D5-F3AB5F503E8A}" type="datetimeFigureOut">
              <a:rPr lang="nl-NL" smtClean="0"/>
              <a:t>1-2-2020</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587BF4B2-33DF-491C-80AD-0AE30A5483CE}" type="slidenum">
              <a:rPr lang="nl-NL" smtClean="0"/>
              <a:t>‹nr.›</a:t>
            </a:fld>
            <a:endParaRPr lang="nl-NL"/>
          </a:p>
        </p:txBody>
      </p:sp>
    </p:spTree>
    <p:extLst>
      <p:ext uri="{BB962C8B-B14F-4D97-AF65-F5344CB8AC3E}">
        <p14:creationId xmlns:p14="http://schemas.microsoft.com/office/powerpoint/2010/main" val="4359779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659672FE-6953-4ED0-93D5-F3AB5F503E8A}" type="datetimeFigureOut">
              <a:rPr lang="nl-NL" smtClean="0"/>
              <a:t>1-2-2020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87BF4B2-33DF-491C-80AD-0AE30A5483CE}" type="slidenum">
              <a:rPr lang="nl-NL" smtClean="0"/>
              <a:t>‹nr.›</a:t>
            </a:fld>
            <a:endParaRPr lang="nl-NL"/>
          </a:p>
        </p:txBody>
      </p:sp>
    </p:spTree>
    <p:extLst>
      <p:ext uri="{BB962C8B-B14F-4D97-AF65-F5344CB8AC3E}">
        <p14:creationId xmlns:p14="http://schemas.microsoft.com/office/powerpoint/2010/main" val="729009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35B227B-0EB0-4B20-A6C5-840D5362107C}" type="datetimeFigureOut">
              <a:rPr lang="nl-NL" smtClean="0"/>
              <a:t>1-2-2020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3A485B0-FC6D-4551-9586-59811397CC1F}" type="slidenum">
              <a:rPr lang="nl-NL" smtClean="0"/>
              <a:t>‹nr.›</a:t>
            </a:fld>
            <a:endParaRPr lang="nl-NL"/>
          </a:p>
        </p:txBody>
      </p:sp>
    </p:spTree>
    <p:extLst>
      <p:ext uri="{BB962C8B-B14F-4D97-AF65-F5344CB8AC3E}">
        <p14:creationId xmlns:p14="http://schemas.microsoft.com/office/powerpoint/2010/main" val="40194297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659672FE-6953-4ED0-93D5-F3AB5F503E8A}" type="datetimeFigureOut">
              <a:rPr lang="nl-NL" smtClean="0"/>
              <a:t>1-2-2020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87BF4B2-33DF-491C-80AD-0AE30A5483CE}" type="slidenum">
              <a:rPr lang="nl-NL" smtClean="0"/>
              <a:t>‹nr.›</a:t>
            </a:fld>
            <a:endParaRPr lang="nl-NL"/>
          </a:p>
        </p:txBody>
      </p:sp>
    </p:spTree>
    <p:extLst>
      <p:ext uri="{BB962C8B-B14F-4D97-AF65-F5344CB8AC3E}">
        <p14:creationId xmlns:p14="http://schemas.microsoft.com/office/powerpoint/2010/main" val="10012800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59672FE-6953-4ED0-93D5-F3AB5F503E8A}" type="datetimeFigureOut">
              <a:rPr lang="nl-NL" smtClean="0"/>
              <a:t>1-2-2020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87BF4B2-33DF-491C-80AD-0AE30A5483CE}" type="slidenum">
              <a:rPr lang="nl-NL" smtClean="0"/>
              <a:t>‹nr.›</a:t>
            </a:fld>
            <a:endParaRPr lang="nl-NL"/>
          </a:p>
        </p:txBody>
      </p:sp>
    </p:spTree>
    <p:extLst>
      <p:ext uri="{BB962C8B-B14F-4D97-AF65-F5344CB8AC3E}">
        <p14:creationId xmlns:p14="http://schemas.microsoft.com/office/powerpoint/2010/main" val="9394825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59672FE-6953-4ED0-93D5-F3AB5F503E8A}" type="datetimeFigureOut">
              <a:rPr lang="nl-NL" smtClean="0"/>
              <a:t>1-2-2020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87BF4B2-33DF-491C-80AD-0AE30A5483CE}" type="slidenum">
              <a:rPr lang="nl-NL" smtClean="0"/>
              <a:t>‹nr.›</a:t>
            </a:fld>
            <a:endParaRPr lang="nl-NL"/>
          </a:p>
        </p:txBody>
      </p:sp>
    </p:spTree>
    <p:extLst>
      <p:ext uri="{BB962C8B-B14F-4D97-AF65-F5344CB8AC3E}">
        <p14:creationId xmlns:p14="http://schemas.microsoft.com/office/powerpoint/2010/main" val="1590101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935B227B-0EB0-4B20-A6C5-840D5362107C}" type="datetimeFigureOut">
              <a:rPr lang="nl-NL" smtClean="0"/>
              <a:t>1-2-2020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3A485B0-FC6D-4551-9586-59811397CC1F}" type="slidenum">
              <a:rPr lang="nl-NL" smtClean="0"/>
              <a:t>‹nr.›</a:t>
            </a:fld>
            <a:endParaRPr lang="nl-NL"/>
          </a:p>
        </p:txBody>
      </p:sp>
    </p:spTree>
    <p:extLst>
      <p:ext uri="{BB962C8B-B14F-4D97-AF65-F5344CB8AC3E}">
        <p14:creationId xmlns:p14="http://schemas.microsoft.com/office/powerpoint/2010/main" val="4049169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935B227B-0EB0-4B20-A6C5-840D5362107C}" type="datetimeFigureOut">
              <a:rPr lang="nl-NL" smtClean="0"/>
              <a:t>1-2-2020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3A485B0-FC6D-4551-9586-59811397CC1F}" type="slidenum">
              <a:rPr lang="nl-NL" smtClean="0"/>
              <a:t>‹nr.›</a:t>
            </a:fld>
            <a:endParaRPr lang="nl-NL"/>
          </a:p>
        </p:txBody>
      </p:sp>
    </p:spTree>
    <p:extLst>
      <p:ext uri="{BB962C8B-B14F-4D97-AF65-F5344CB8AC3E}">
        <p14:creationId xmlns:p14="http://schemas.microsoft.com/office/powerpoint/2010/main" val="997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935B227B-0EB0-4B20-A6C5-840D5362107C}" type="datetimeFigureOut">
              <a:rPr lang="nl-NL" smtClean="0"/>
              <a:t>1-2-2020</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23A485B0-FC6D-4551-9586-59811397CC1F}" type="slidenum">
              <a:rPr lang="nl-NL" smtClean="0"/>
              <a:t>‹nr.›</a:t>
            </a:fld>
            <a:endParaRPr lang="nl-NL"/>
          </a:p>
        </p:txBody>
      </p:sp>
    </p:spTree>
    <p:extLst>
      <p:ext uri="{BB962C8B-B14F-4D97-AF65-F5344CB8AC3E}">
        <p14:creationId xmlns:p14="http://schemas.microsoft.com/office/powerpoint/2010/main" val="1375295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935B227B-0EB0-4B20-A6C5-840D5362107C}" type="datetimeFigureOut">
              <a:rPr lang="nl-NL" smtClean="0"/>
              <a:t>1-2-2020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23A485B0-FC6D-4551-9586-59811397CC1F}" type="slidenum">
              <a:rPr lang="nl-NL" smtClean="0"/>
              <a:t>‹nr.›</a:t>
            </a:fld>
            <a:endParaRPr lang="nl-NL"/>
          </a:p>
        </p:txBody>
      </p:sp>
    </p:spTree>
    <p:extLst>
      <p:ext uri="{BB962C8B-B14F-4D97-AF65-F5344CB8AC3E}">
        <p14:creationId xmlns:p14="http://schemas.microsoft.com/office/powerpoint/2010/main" val="1676237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35B227B-0EB0-4B20-A6C5-840D5362107C}" type="datetimeFigureOut">
              <a:rPr lang="nl-NL" smtClean="0"/>
              <a:t>1-2-2020</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23A485B0-FC6D-4551-9586-59811397CC1F}" type="slidenum">
              <a:rPr lang="nl-NL" smtClean="0"/>
              <a:t>‹nr.›</a:t>
            </a:fld>
            <a:endParaRPr lang="nl-NL"/>
          </a:p>
        </p:txBody>
      </p:sp>
    </p:spTree>
    <p:extLst>
      <p:ext uri="{BB962C8B-B14F-4D97-AF65-F5344CB8AC3E}">
        <p14:creationId xmlns:p14="http://schemas.microsoft.com/office/powerpoint/2010/main" val="857138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935B227B-0EB0-4B20-A6C5-840D5362107C}" type="datetimeFigureOut">
              <a:rPr lang="nl-NL" smtClean="0"/>
              <a:t>1-2-2020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3A485B0-FC6D-4551-9586-59811397CC1F}" type="slidenum">
              <a:rPr lang="nl-NL" smtClean="0"/>
              <a:t>‹nr.›</a:t>
            </a:fld>
            <a:endParaRPr lang="nl-NL"/>
          </a:p>
        </p:txBody>
      </p:sp>
    </p:spTree>
    <p:extLst>
      <p:ext uri="{BB962C8B-B14F-4D97-AF65-F5344CB8AC3E}">
        <p14:creationId xmlns:p14="http://schemas.microsoft.com/office/powerpoint/2010/main" val="1637644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935B227B-0EB0-4B20-A6C5-840D5362107C}" type="datetimeFigureOut">
              <a:rPr lang="nl-NL" smtClean="0"/>
              <a:t>1-2-2020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3A485B0-FC6D-4551-9586-59811397CC1F}" type="slidenum">
              <a:rPr lang="nl-NL" smtClean="0"/>
              <a:t>‹nr.›</a:t>
            </a:fld>
            <a:endParaRPr lang="nl-NL"/>
          </a:p>
        </p:txBody>
      </p:sp>
    </p:spTree>
    <p:extLst>
      <p:ext uri="{BB962C8B-B14F-4D97-AF65-F5344CB8AC3E}">
        <p14:creationId xmlns:p14="http://schemas.microsoft.com/office/powerpoint/2010/main" val="654607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5B227B-0EB0-4B20-A6C5-840D5362107C}" type="datetimeFigureOut">
              <a:rPr lang="nl-NL" smtClean="0"/>
              <a:t>1-2-2020</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A485B0-FC6D-4551-9586-59811397CC1F}" type="slidenum">
              <a:rPr lang="nl-NL" smtClean="0"/>
              <a:t>‹nr.›</a:t>
            </a:fld>
            <a:endParaRPr lang="nl-NL"/>
          </a:p>
        </p:txBody>
      </p:sp>
    </p:spTree>
    <p:extLst>
      <p:ext uri="{BB962C8B-B14F-4D97-AF65-F5344CB8AC3E}">
        <p14:creationId xmlns:p14="http://schemas.microsoft.com/office/powerpoint/2010/main" val="17099636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blip>
          <a:srcRect/>
          <a:stretch>
            <a:fillRect t="-5000" b="-5000"/>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672FE-6953-4ED0-93D5-F3AB5F503E8A}" type="datetimeFigureOut">
              <a:rPr lang="nl-NL" smtClean="0"/>
              <a:t>1-2-2020</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7BF4B2-33DF-491C-80AD-0AE30A5483CE}" type="slidenum">
              <a:rPr lang="nl-NL" smtClean="0"/>
              <a:t>‹nr.›</a:t>
            </a:fld>
            <a:endParaRPr lang="nl-NL"/>
          </a:p>
        </p:txBody>
      </p:sp>
    </p:spTree>
    <p:extLst>
      <p:ext uri="{BB962C8B-B14F-4D97-AF65-F5344CB8AC3E}">
        <p14:creationId xmlns:p14="http://schemas.microsoft.com/office/powerpoint/2010/main" val="6976500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505712" y="877823"/>
            <a:ext cx="9144000" cy="1461707"/>
          </a:xfrm>
        </p:spPr>
        <p:txBody>
          <a:bodyPr>
            <a:normAutofit fontScale="90000"/>
          </a:bodyPr>
          <a:lstStyle/>
          <a:p>
            <a:r>
              <a:rPr lang="nl-NL" sz="9600" dirty="0">
                <a:latin typeface="Arial" panose="020B0604020202020204" pitchFamily="34" charset="0"/>
                <a:cs typeface="Arial" panose="020B0604020202020204" pitchFamily="34" charset="0"/>
              </a:rPr>
              <a:t>Morfologie Bloem</a:t>
            </a: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5712" y="2612122"/>
            <a:ext cx="3626074" cy="3715526"/>
          </a:xfrm>
          <a:prstGeom prst="rect">
            <a:avLst/>
          </a:prstGeom>
        </p:spPr>
      </p:pic>
      <p:sp>
        <p:nvSpPr>
          <p:cNvPr id="6" name="Ondertitel 5">
            <a:extLst>
              <a:ext uri="{FF2B5EF4-FFF2-40B4-BE49-F238E27FC236}">
                <a16:creationId xmlns:a16="http://schemas.microsoft.com/office/drawing/2014/main" id="{F9BD7241-2BB5-4781-861B-89F0431F4E24}"/>
              </a:ext>
            </a:extLst>
          </p:cNvPr>
          <p:cNvSpPr>
            <a:spLocks noGrp="1"/>
          </p:cNvSpPr>
          <p:nvPr>
            <p:ph type="subTitle" idx="1"/>
          </p:nvPr>
        </p:nvSpPr>
        <p:spPr/>
        <p:txBody>
          <a:bodyPr/>
          <a:lstStyle/>
          <a:p>
            <a:endParaRPr lang="nl-NL"/>
          </a:p>
        </p:txBody>
      </p:sp>
    </p:spTree>
    <p:extLst>
      <p:ext uri="{BB962C8B-B14F-4D97-AF65-F5344CB8AC3E}">
        <p14:creationId xmlns:p14="http://schemas.microsoft.com/office/powerpoint/2010/main" val="842913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latin typeface="Arial" panose="020B0604020202020204" pitchFamily="34" charset="0"/>
                <a:cs typeface="Arial" panose="020B0604020202020204" pitchFamily="34" charset="0"/>
              </a:rPr>
              <a:t>Insecten bloemen</a:t>
            </a:r>
          </a:p>
        </p:txBody>
      </p:sp>
      <p:sp>
        <p:nvSpPr>
          <p:cNvPr id="3" name="Tijdelijke aanduiding voor inhoud 2"/>
          <p:cNvSpPr>
            <a:spLocks noGrp="1"/>
          </p:cNvSpPr>
          <p:nvPr>
            <p:ph idx="1"/>
          </p:nvPr>
        </p:nvSpPr>
        <p:spPr/>
        <p:txBody>
          <a:bodyPr/>
          <a:lstStyle/>
          <a:p>
            <a:r>
              <a:rPr lang="nl-NL" dirty="0">
                <a:latin typeface="Arial" panose="020B0604020202020204" pitchFamily="34" charset="0"/>
                <a:cs typeface="Arial" panose="020B0604020202020204" pitchFamily="34" charset="0"/>
              </a:rPr>
              <a:t>Bloemen met gekleurde bloemblaadjes worden bestoven door insecten. Door de kleur van de bladeren worden ze aangetrokken door insecten</a:t>
            </a:r>
          </a:p>
          <a:p>
            <a:pPr marL="0" indent="0">
              <a:buNone/>
            </a:pPr>
            <a:endParaRPr lang="nl-NL" dirty="0">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Deze bloemen hebben honingklieren, waarin nectar gemaakt wordt.</a:t>
            </a:r>
          </a:p>
        </p:txBody>
      </p:sp>
    </p:spTree>
    <p:extLst>
      <p:ext uri="{BB962C8B-B14F-4D97-AF65-F5344CB8AC3E}">
        <p14:creationId xmlns:p14="http://schemas.microsoft.com/office/powerpoint/2010/main" val="1375573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440873" y="593766"/>
            <a:ext cx="9144000" cy="1182399"/>
          </a:xfrm>
        </p:spPr>
        <p:txBody>
          <a:bodyPr/>
          <a:lstStyle/>
          <a:p>
            <a:r>
              <a:rPr lang="nl-NL" dirty="0"/>
              <a:t>Morfologie Blad en Stengel</a:t>
            </a:r>
          </a:p>
        </p:txBody>
      </p:sp>
      <p:sp>
        <p:nvSpPr>
          <p:cNvPr id="3" name="Ondertitel 2"/>
          <p:cNvSpPr>
            <a:spLocks noGrp="1"/>
          </p:cNvSpPr>
          <p:nvPr>
            <p:ph type="subTitle" idx="1"/>
          </p:nvPr>
        </p:nvSpPr>
        <p:spPr>
          <a:xfrm>
            <a:off x="9048997" y="5193332"/>
            <a:ext cx="2129642" cy="1053089"/>
          </a:xfrm>
        </p:spPr>
        <p:txBody>
          <a:bodyPr/>
          <a:lstStyle/>
          <a:p>
            <a:r>
              <a:rPr lang="nl-NL" dirty="0"/>
              <a:t>Biologie </a:t>
            </a:r>
          </a:p>
          <a:p>
            <a:r>
              <a:rPr lang="nl-NL" dirty="0"/>
              <a:t>Klas B21</a:t>
            </a: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7920" y="2066307"/>
            <a:ext cx="4286992" cy="4286992"/>
          </a:xfrm>
          <a:prstGeom prst="rect">
            <a:avLst/>
          </a:prstGeom>
        </p:spPr>
      </p:pic>
    </p:spTree>
    <p:extLst>
      <p:ext uri="{BB962C8B-B14F-4D97-AF65-F5344CB8AC3E}">
        <p14:creationId xmlns:p14="http://schemas.microsoft.com/office/powerpoint/2010/main" val="3358865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8200" y="211931"/>
            <a:ext cx="10515600" cy="1325563"/>
          </a:xfrm>
        </p:spPr>
        <p:txBody>
          <a:bodyPr>
            <a:normAutofit/>
          </a:bodyPr>
          <a:lstStyle/>
          <a:p>
            <a:pPr algn="ctr"/>
            <a:r>
              <a:rPr lang="nl-NL" sz="8800" dirty="0"/>
              <a:t>Blad aan de stengel</a:t>
            </a:r>
          </a:p>
        </p:txBody>
      </p:sp>
      <p:sp>
        <p:nvSpPr>
          <p:cNvPr id="3" name="Tijdelijke aanduiding voor inhoud 2"/>
          <p:cNvSpPr>
            <a:spLocks noGrp="1"/>
          </p:cNvSpPr>
          <p:nvPr>
            <p:ph idx="1"/>
          </p:nvPr>
        </p:nvSpPr>
        <p:spPr>
          <a:xfrm>
            <a:off x="419100" y="1690688"/>
            <a:ext cx="11353800" cy="4351338"/>
          </a:xfrm>
        </p:spPr>
        <p:txBody>
          <a:bodyPr/>
          <a:lstStyle/>
          <a:p>
            <a:r>
              <a:rPr lang="nl-NL" b="1" u="sng" dirty="0"/>
              <a:t>Bladstand</a:t>
            </a:r>
            <a:r>
              <a:rPr lang="nl-NL" dirty="0"/>
              <a:t> = Verschillende mogelijkheden hoe het blad </a:t>
            </a:r>
            <a:r>
              <a:rPr lang="nl-NL" b="1" u="sng" dirty="0"/>
              <a:t>staat</a:t>
            </a:r>
            <a:r>
              <a:rPr lang="nl-NL" dirty="0"/>
              <a:t> op de stengel.</a:t>
            </a:r>
          </a:p>
          <a:p>
            <a:endParaRPr lang="nl-NL" b="1" u="sng" dirty="0"/>
          </a:p>
          <a:p>
            <a:r>
              <a:rPr lang="nl-NL" b="1" u="sng" dirty="0"/>
              <a:t>Vormen</a:t>
            </a:r>
            <a:r>
              <a:rPr lang="nl-NL" dirty="0"/>
              <a:t> </a:t>
            </a:r>
            <a:r>
              <a:rPr lang="nl-NL" dirty="0">
                <a:sym typeface="Wingdings" panose="05000000000000000000" pitchFamily="2" charset="2"/>
              </a:rPr>
              <a:t> verschillende vormen</a:t>
            </a:r>
            <a:r>
              <a:rPr lang="nl-NL" dirty="0"/>
              <a:t> bladeren, ronde vormen, ovaal, langwerpig, hartvormen, ruitvorm etc. </a:t>
            </a:r>
          </a:p>
        </p:txBody>
      </p:sp>
      <p:pic>
        <p:nvPicPr>
          <p:cNvPr id="4" name="Afbeelding 3">
            <a:extLst>
              <a:ext uri="{FF2B5EF4-FFF2-40B4-BE49-F238E27FC236}">
                <a16:creationId xmlns:a16="http://schemas.microsoft.com/office/drawing/2014/main" id="{A110BEFA-CF13-4010-93E4-FD708BD85155}"/>
              </a:ext>
            </a:extLst>
          </p:cNvPr>
          <p:cNvPicPr>
            <a:picLocks noChangeAspect="1"/>
          </p:cNvPicPr>
          <p:nvPr/>
        </p:nvPicPr>
        <p:blipFill>
          <a:blip r:embed="rId2"/>
          <a:stretch>
            <a:fillRect/>
          </a:stretch>
        </p:blipFill>
        <p:spPr>
          <a:xfrm>
            <a:off x="7601892" y="3205424"/>
            <a:ext cx="3420257" cy="3652577"/>
          </a:xfrm>
          <a:prstGeom prst="rect">
            <a:avLst/>
          </a:prstGeom>
        </p:spPr>
      </p:pic>
      <p:pic>
        <p:nvPicPr>
          <p:cNvPr id="9" name="Afbeelding 8">
            <a:extLst>
              <a:ext uri="{FF2B5EF4-FFF2-40B4-BE49-F238E27FC236}">
                <a16:creationId xmlns:a16="http://schemas.microsoft.com/office/drawing/2014/main" id="{B28A18B5-281B-412F-AC74-15D286F2D5E1}"/>
              </a:ext>
            </a:extLst>
          </p:cNvPr>
          <p:cNvPicPr>
            <a:picLocks noChangeAspect="1"/>
          </p:cNvPicPr>
          <p:nvPr/>
        </p:nvPicPr>
        <p:blipFill>
          <a:blip r:embed="rId3"/>
          <a:stretch>
            <a:fillRect/>
          </a:stretch>
        </p:blipFill>
        <p:spPr>
          <a:xfrm>
            <a:off x="2587158" y="4000226"/>
            <a:ext cx="3420257" cy="2857774"/>
          </a:xfrm>
          <a:prstGeom prst="rect">
            <a:avLst/>
          </a:prstGeom>
        </p:spPr>
      </p:pic>
    </p:spTree>
    <p:extLst>
      <p:ext uri="{BB962C8B-B14F-4D97-AF65-F5344CB8AC3E}">
        <p14:creationId xmlns:p14="http://schemas.microsoft.com/office/powerpoint/2010/main" val="1585173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lgn="ctr"/>
            <a:r>
              <a:rPr lang="nl-NL" sz="9600" dirty="0"/>
              <a:t>Blad standen.</a:t>
            </a:r>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1519" y="2201038"/>
            <a:ext cx="5255420" cy="3503613"/>
          </a:xfrm>
        </p:spPr>
      </p:pic>
      <p:sp>
        <p:nvSpPr>
          <p:cNvPr id="6" name="Tekstvak 5"/>
          <p:cNvSpPr txBox="1"/>
          <p:nvPr/>
        </p:nvSpPr>
        <p:spPr>
          <a:xfrm>
            <a:off x="838200" y="1690688"/>
            <a:ext cx="4562475" cy="664797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Met bladstanden wordt bedoeld hoe het blad  geplaats staat op de stengel.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Er zijn diverse bladstanden.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de meest voorkomende zijn.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-tegenoverstaand kruisgewijs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-kransgewijs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-verspreide bladstand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-wortelrozet.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-afwisselende bladstand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4295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6000" b="1" dirty="0"/>
              <a:t>Tegenoverstaand kruisgewijs</a:t>
            </a:r>
          </a:p>
        </p:txBody>
      </p:sp>
      <p:sp>
        <p:nvSpPr>
          <p:cNvPr id="3" name="Tijdelijke aanduiding voor inhoud 2"/>
          <p:cNvSpPr>
            <a:spLocks noGrp="1"/>
          </p:cNvSpPr>
          <p:nvPr>
            <p:ph idx="1"/>
          </p:nvPr>
        </p:nvSpPr>
        <p:spPr/>
        <p:txBody>
          <a:bodyPr/>
          <a:lstStyle/>
          <a:p>
            <a:pPr marL="0" indent="0">
              <a:buNone/>
            </a:pPr>
            <a:r>
              <a:rPr lang="nl-NL" dirty="0"/>
              <a:t>→ staat recht tegenover elkaar. Waarbij elk blad loodrecht op het ander bladstand staat.</a:t>
            </a:r>
          </a:p>
          <a:p>
            <a:endParaRPr lang="nl-NL" dirty="0"/>
          </a:p>
          <a:p>
            <a:endParaRPr lang="nl-NL" dirty="0"/>
          </a:p>
        </p:txBody>
      </p:sp>
      <p:sp>
        <p:nvSpPr>
          <p:cNvPr id="4" name="AutoShape 2" descr="Afbeeldingsresultaat voor bladstand kruisgewijs"/>
          <p:cNvSpPr>
            <a:spLocks noChangeAspect="1" noChangeArrowheads="1"/>
          </p:cNvSpPr>
          <p:nvPr/>
        </p:nvSpPr>
        <p:spPr bwMode="auto">
          <a:xfrm>
            <a:off x="3768726" y="475853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4900" y="2852736"/>
            <a:ext cx="5043488" cy="3383473"/>
          </a:xfrm>
          <a:prstGeom prst="rect">
            <a:avLst/>
          </a:prstGeom>
        </p:spPr>
      </p:pic>
    </p:spTree>
    <p:extLst>
      <p:ext uri="{BB962C8B-B14F-4D97-AF65-F5344CB8AC3E}">
        <p14:creationId xmlns:p14="http://schemas.microsoft.com/office/powerpoint/2010/main" val="2095162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8000" b="1" dirty="0"/>
              <a:t>Kransgewijs.</a:t>
            </a:r>
          </a:p>
        </p:txBody>
      </p:sp>
      <p:sp>
        <p:nvSpPr>
          <p:cNvPr id="3" name="Tijdelijke aanduiding voor inhoud 2"/>
          <p:cNvSpPr>
            <a:spLocks noGrp="1"/>
          </p:cNvSpPr>
          <p:nvPr>
            <p:ph idx="1"/>
          </p:nvPr>
        </p:nvSpPr>
        <p:spPr/>
        <p:txBody>
          <a:bodyPr/>
          <a:lstStyle/>
          <a:p>
            <a:pPr marL="0" indent="0">
              <a:buNone/>
            </a:pPr>
            <a:r>
              <a:rPr lang="nl-NL" dirty="0"/>
              <a:t>→ Bladstand waarbij meer dan twee bladeren op dezelfde hoogte rondom de stengel staan.</a:t>
            </a:r>
          </a:p>
          <a:p>
            <a:pPr marL="0" indent="0">
              <a:buNone/>
            </a:pPr>
            <a:endParaRPr lang="nl-NL" dirty="0"/>
          </a:p>
          <a:p>
            <a:pPr marL="0" indent="0">
              <a:buNone/>
            </a:pPr>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3675" y="2466975"/>
            <a:ext cx="3243263" cy="3513534"/>
          </a:xfrm>
          <a:prstGeom prst="rect">
            <a:avLst/>
          </a:prstGeom>
        </p:spPr>
      </p:pic>
    </p:spTree>
    <p:extLst>
      <p:ext uri="{BB962C8B-B14F-4D97-AF65-F5344CB8AC3E}">
        <p14:creationId xmlns:p14="http://schemas.microsoft.com/office/powerpoint/2010/main" val="2436834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8000" b="1" dirty="0"/>
              <a:t>Verspreide bladstand</a:t>
            </a:r>
          </a:p>
        </p:txBody>
      </p:sp>
      <p:sp>
        <p:nvSpPr>
          <p:cNvPr id="3" name="Tijdelijke aanduiding voor inhoud 2"/>
          <p:cNvSpPr>
            <a:spLocks noGrp="1"/>
          </p:cNvSpPr>
          <p:nvPr>
            <p:ph idx="1"/>
          </p:nvPr>
        </p:nvSpPr>
        <p:spPr/>
        <p:txBody>
          <a:bodyPr/>
          <a:lstStyle/>
          <a:p>
            <a:pPr marL="0" indent="0">
              <a:buNone/>
            </a:pPr>
            <a:r>
              <a:rPr lang="nl-NL" dirty="0"/>
              <a:t>→ Bladstand met 1 blad per knoop. De opeenvolgende bladeren staan volgens spiraal op de stengel ingeplant.</a:t>
            </a:r>
          </a:p>
          <a:p>
            <a:pPr marL="0" indent="0">
              <a:buNone/>
            </a:pPr>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3176" y="3243262"/>
            <a:ext cx="3338512" cy="2881182"/>
          </a:xfrm>
          <a:prstGeom prst="rect">
            <a:avLst/>
          </a:prstGeom>
        </p:spPr>
      </p:pic>
    </p:spTree>
    <p:extLst>
      <p:ext uri="{BB962C8B-B14F-4D97-AF65-F5344CB8AC3E}">
        <p14:creationId xmlns:p14="http://schemas.microsoft.com/office/powerpoint/2010/main" val="3167096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8000" b="1" dirty="0"/>
              <a:t>Wortelrozet</a:t>
            </a:r>
          </a:p>
        </p:txBody>
      </p:sp>
      <p:sp>
        <p:nvSpPr>
          <p:cNvPr id="3" name="Tijdelijke aanduiding voor inhoud 2"/>
          <p:cNvSpPr>
            <a:spLocks noGrp="1"/>
          </p:cNvSpPr>
          <p:nvPr>
            <p:ph idx="1"/>
          </p:nvPr>
        </p:nvSpPr>
        <p:spPr/>
        <p:txBody>
          <a:bodyPr/>
          <a:lstStyle/>
          <a:p>
            <a:r>
              <a:rPr lang="nl-NL" dirty="0"/>
              <a:t>Onderaan de steel zijn meerdere bladeren in een rozet gevormd.</a:t>
            </a:r>
          </a:p>
          <a:p>
            <a:r>
              <a:rPr lang="nl-NL" dirty="0"/>
              <a:t>Vanuit de rozet komt als het ware de steel van de bloem</a:t>
            </a:r>
          </a:p>
          <a:p>
            <a:r>
              <a:rPr lang="nl-NL" dirty="0"/>
              <a:t>De steel zit verpakt in de rozet van het blad.</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8274" y="3252787"/>
            <a:ext cx="5167101" cy="2519363"/>
          </a:xfrm>
          <a:prstGeom prst="rect">
            <a:avLst/>
          </a:prstGeom>
        </p:spPr>
      </p:pic>
    </p:spTree>
    <p:extLst>
      <p:ext uri="{BB962C8B-B14F-4D97-AF65-F5344CB8AC3E}">
        <p14:creationId xmlns:p14="http://schemas.microsoft.com/office/powerpoint/2010/main" val="2940183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6000" b="1" dirty="0"/>
              <a:t>Afwisselende bladstand</a:t>
            </a:r>
          </a:p>
        </p:txBody>
      </p:sp>
      <p:sp>
        <p:nvSpPr>
          <p:cNvPr id="3" name="Tijdelijke aanduiding voor inhoud 2"/>
          <p:cNvSpPr>
            <a:spLocks noGrp="1"/>
          </p:cNvSpPr>
          <p:nvPr>
            <p:ph idx="1"/>
          </p:nvPr>
        </p:nvSpPr>
        <p:spPr/>
        <p:txBody>
          <a:bodyPr/>
          <a:lstStyle/>
          <a:p>
            <a:r>
              <a:rPr lang="nl-NL" dirty="0"/>
              <a:t>Bladstand met een blad per knoop. De opeenvolgende bladeren staan beurtelings links en rechts van de stengel. Dit kan regelmatig of onregelmatig zijn.</a:t>
            </a:r>
          </a:p>
          <a:p>
            <a:pPr marL="0" indent="0">
              <a:buNone/>
            </a:pPr>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0512" y="2716211"/>
            <a:ext cx="2392293" cy="3595689"/>
          </a:xfrm>
          <a:prstGeom prst="rect">
            <a:avLst/>
          </a:prstGeom>
        </p:spPr>
      </p:pic>
    </p:spTree>
    <p:extLst>
      <p:ext uri="{BB962C8B-B14F-4D97-AF65-F5344CB8AC3E}">
        <p14:creationId xmlns:p14="http://schemas.microsoft.com/office/powerpoint/2010/main" val="952034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4046224" y="185737"/>
            <a:ext cx="7224157" cy="2387600"/>
          </a:xfrm>
        </p:spPr>
        <p:txBody>
          <a:bodyPr/>
          <a:lstStyle/>
          <a:p>
            <a:r>
              <a:rPr lang="nl-NL" dirty="0"/>
              <a:t>Morfologie </a:t>
            </a:r>
            <a:br>
              <a:rPr lang="nl-NL" dirty="0"/>
            </a:br>
            <a:r>
              <a:rPr lang="nl-NL" dirty="0"/>
              <a:t>Stengel en Wortel</a:t>
            </a:r>
          </a:p>
        </p:txBody>
      </p:sp>
      <p:sp>
        <p:nvSpPr>
          <p:cNvPr id="7" name="Ondertitel 6">
            <a:extLst>
              <a:ext uri="{FF2B5EF4-FFF2-40B4-BE49-F238E27FC236}">
                <a16:creationId xmlns:a16="http://schemas.microsoft.com/office/drawing/2014/main" id="{58E50C5D-90E7-41B6-9B1B-E761E4E20A76}"/>
              </a:ext>
            </a:extLst>
          </p:cNvPr>
          <p:cNvSpPr>
            <a:spLocks noGrp="1"/>
          </p:cNvSpPr>
          <p:nvPr>
            <p:ph type="subTitle" idx="1"/>
          </p:nvPr>
        </p:nvSpPr>
        <p:spPr/>
        <p:txBody>
          <a:bodyPr/>
          <a:lstStyle/>
          <a:p>
            <a:endParaRPr lang="nl-NL"/>
          </a:p>
        </p:txBody>
      </p:sp>
      <p:pic>
        <p:nvPicPr>
          <p:cNvPr id="8" name="Afbeelding 7">
            <a:extLst>
              <a:ext uri="{FF2B5EF4-FFF2-40B4-BE49-F238E27FC236}">
                <a16:creationId xmlns:a16="http://schemas.microsoft.com/office/drawing/2014/main" id="{D0F25BC7-A74D-4479-BBCB-9A711059EF84}"/>
              </a:ext>
            </a:extLst>
          </p:cNvPr>
          <p:cNvPicPr>
            <a:picLocks noChangeAspect="1"/>
          </p:cNvPicPr>
          <p:nvPr/>
        </p:nvPicPr>
        <p:blipFill>
          <a:blip r:embed="rId2"/>
          <a:stretch>
            <a:fillRect/>
          </a:stretch>
        </p:blipFill>
        <p:spPr>
          <a:xfrm>
            <a:off x="5546285" y="3255962"/>
            <a:ext cx="4434294" cy="3021804"/>
          </a:xfrm>
          <a:prstGeom prst="rect">
            <a:avLst/>
          </a:prstGeom>
        </p:spPr>
      </p:pic>
      <p:pic>
        <p:nvPicPr>
          <p:cNvPr id="9" name="Afbeelding 8">
            <a:extLst>
              <a:ext uri="{FF2B5EF4-FFF2-40B4-BE49-F238E27FC236}">
                <a16:creationId xmlns:a16="http://schemas.microsoft.com/office/drawing/2014/main" id="{A154A93D-ECD3-40BA-B741-F029675FE799}"/>
              </a:ext>
            </a:extLst>
          </p:cNvPr>
          <p:cNvPicPr>
            <a:picLocks noChangeAspect="1"/>
          </p:cNvPicPr>
          <p:nvPr/>
        </p:nvPicPr>
        <p:blipFill>
          <a:blip r:embed="rId3"/>
          <a:stretch>
            <a:fillRect/>
          </a:stretch>
        </p:blipFill>
        <p:spPr>
          <a:xfrm>
            <a:off x="325344" y="185737"/>
            <a:ext cx="3419475" cy="6486525"/>
          </a:xfrm>
          <a:prstGeom prst="rect">
            <a:avLst/>
          </a:prstGeom>
        </p:spPr>
      </p:pic>
    </p:spTree>
    <p:extLst>
      <p:ext uri="{BB962C8B-B14F-4D97-AF65-F5344CB8AC3E}">
        <p14:creationId xmlns:p14="http://schemas.microsoft.com/office/powerpoint/2010/main" val="1021721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8200" y="266651"/>
            <a:ext cx="10515600" cy="844697"/>
          </a:xfrm>
        </p:spPr>
        <p:txBody>
          <a:bodyPr/>
          <a:lstStyle/>
          <a:p>
            <a:r>
              <a:rPr lang="nl-NL" dirty="0">
                <a:latin typeface="Arial" panose="020B0604020202020204" pitchFamily="34" charset="0"/>
                <a:cs typeface="Arial" panose="020B0604020202020204" pitchFamily="34" charset="0"/>
              </a:rPr>
              <a:t>Wat is Morfologie</a:t>
            </a:r>
          </a:p>
        </p:txBody>
      </p:sp>
      <p:sp>
        <p:nvSpPr>
          <p:cNvPr id="3" name="Tijdelijke aanduiding voor inhoud 2"/>
          <p:cNvSpPr>
            <a:spLocks noGrp="1"/>
          </p:cNvSpPr>
          <p:nvPr>
            <p:ph idx="1"/>
          </p:nvPr>
        </p:nvSpPr>
        <p:spPr>
          <a:xfrm>
            <a:off x="838200" y="1336430"/>
            <a:ext cx="10515600" cy="5521569"/>
          </a:xfrm>
        </p:spPr>
        <p:txBody>
          <a:bodyPr/>
          <a:lstStyle/>
          <a:p>
            <a:r>
              <a:rPr lang="nl-NL" dirty="0">
                <a:latin typeface="Arial" panose="020B0604020202020204" pitchFamily="34" charset="0"/>
                <a:cs typeface="Arial" panose="020B0604020202020204" pitchFamily="34" charset="0"/>
              </a:rPr>
              <a:t>Elk plantenras heeft zijn eigen specifieke kenmerken. Als deze kenmerken betrekking hebben op het uiterlijk van de plant zijn het morfologische kenmerken.</a:t>
            </a:r>
          </a:p>
          <a:p>
            <a:endParaRPr lang="nl-NL" dirty="0">
              <a:latin typeface="Arial" panose="020B0604020202020204" pitchFamily="34" charset="0"/>
              <a:cs typeface="Arial" panose="020B0604020202020204" pitchFamily="34" charset="0"/>
            </a:endParaRPr>
          </a:p>
          <a:p>
            <a:r>
              <a:rPr lang="nl-NL" dirty="0" err="1">
                <a:latin typeface="Arial" panose="020B0604020202020204" pitchFamily="34" charset="0"/>
                <a:cs typeface="Arial" panose="020B0604020202020204" pitchFamily="34" charset="0"/>
              </a:rPr>
              <a:t>Morf</a:t>
            </a:r>
            <a:r>
              <a:rPr lang="nl-NL" dirty="0">
                <a:latin typeface="Arial" panose="020B0604020202020204" pitchFamily="34" charset="0"/>
                <a:cs typeface="Arial" panose="020B0604020202020204" pitchFamily="34" charset="0"/>
              </a:rPr>
              <a:t> betekent vorm.</a:t>
            </a:r>
          </a:p>
          <a:p>
            <a:endParaRPr lang="nl-NL" dirty="0">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Voorbeelden van morfologische kenmerken zijn;</a:t>
            </a:r>
          </a:p>
          <a:p>
            <a:pPr marL="0" indent="0">
              <a:buNone/>
            </a:pPr>
            <a:r>
              <a:rPr lang="nl-NL" dirty="0">
                <a:latin typeface="Arial" panose="020B0604020202020204" pitchFamily="34" charset="0"/>
                <a:cs typeface="Arial" panose="020B0604020202020204" pitchFamily="34" charset="0"/>
              </a:rPr>
              <a:t>	- De kleur van het blad</a:t>
            </a:r>
          </a:p>
          <a:p>
            <a:pPr marL="0" indent="0">
              <a:buNone/>
            </a:pPr>
            <a:r>
              <a:rPr lang="nl-NL" dirty="0">
                <a:latin typeface="Arial" panose="020B0604020202020204" pitchFamily="34" charset="0"/>
                <a:cs typeface="Arial" panose="020B0604020202020204" pitchFamily="34" charset="0"/>
              </a:rPr>
              <a:t>	- De stand van het blad op de steel</a:t>
            </a:r>
          </a:p>
          <a:p>
            <a:pPr marL="0" indent="0">
              <a:buNone/>
            </a:pPr>
            <a:r>
              <a:rPr lang="nl-NL" dirty="0">
                <a:latin typeface="Arial" panose="020B0604020202020204" pitchFamily="34" charset="0"/>
                <a:cs typeface="Arial" panose="020B0604020202020204" pitchFamily="34" charset="0"/>
              </a:rPr>
              <a:t>	- De bloem</a:t>
            </a:r>
          </a:p>
          <a:p>
            <a:pPr marL="0" indent="0">
              <a:buNone/>
            </a:pPr>
            <a:r>
              <a:rPr lang="nl-NL" dirty="0">
                <a:latin typeface="Arial" panose="020B0604020202020204" pitchFamily="34" charset="0"/>
                <a:cs typeface="Arial" panose="020B0604020202020204" pitchFamily="34" charset="0"/>
              </a:rPr>
              <a:t>	- De vrucht etc.</a:t>
            </a:r>
          </a:p>
        </p:txBody>
      </p:sp>
    </p:spTree>
    <p:extLst>
      <p:ext uri="{BB962C8B-B14F-4D97-AF65-F5344CB8AC3E}">
        <p14:creationId xmlns:p14="http://schemas.microsoft.com/office/powerpoint/2010/main" val="1619135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b="1" dirty="0"/>
              <a:t>De stengel</a:t>
            </a:r>
          </a:p>
        </p:txBody>
      </p:sp>
      <p:sp>
        <p:nvSpPr>
          <p:cNvPr id="5" name="Tijdelijke aanduiding voor inhoud 4">
            <a:extLst>
              <a:ext uri="{FF2B5EF4-FFF2-40B4-BE49-F238E27FC236}">
                <a16:creationId xmlns:a16="http://schemas.microsoft.com/office/drawing/2014/main" id="{282A6DD5-42A2-4337-986B-F4F28D4DE704}"/>
              </a:ext>
            </a:extLst>
          </p:cNvPr>
          <p:cNvSpPr>
            <a:spLocks noGrp="1"/>
          </p:cNvSpPr>
          <p:nvPr>
            <p:ph idx="1"/>
          </p:nvPr>
        </p:nvSpPr>
        <p:spPr/>
        <p:txBody>
          <a:bodyPr/>
          <a:lstStyle/>
          <a:p>
            <a:endParaRPr lang="nl-NL"/>
          </a:p>
        </p:txBody>
      </p:sp>
      <p:pic>
        <p:nvPicPr>
          <p:cNvPr id="6" name="Afbeelding 5">
            <a:extLst>
              <a:ext uri="{FF2B5EF4-FFF2-40B4-BE49-F238E27FC236}">
                <a16:creationId xmlns:a16="http://schemas.microsoft.com/office/drawing/2014/main" id="{D3A5219B-072D-4A14-8860-41C46F2BCA48}"/>
              </a:ext>
            </a:extLst>
          </p:cNvPr>
          <p:cNvPicPr>
            <a:picLocks noChangeAspect="1"/>
          </p:cNvPicPr>
          <p:nvPr/>
        </p:nvPicPr>
        <p:blipFill>
          <a:blip r:embed="rId2"/>
          <a:stretch>
            <a:fillRect/>
          </a:stretch>
        </p:blipFill>
        <p:spPr>
          <a:xfrm>
            <a:off x="4196674" y="1690687"/>
            <a:ext cx="3741095" cy="4802188"/>
          </a:xfrm>
          <a:prstGeom prst="rect">
            <a:avLst/>
          </a:prstGeom>
        </p:spPr>
      </p:pic>
    </p:spTree>
    <p:extLst>
      <p:ext uri="{BB962C8B-B14F-4D97-AF65-F5344CB8AC3E}">
        <p14:creationId xmlns:p14="http://schemas.microsoft.com/office/powerpoint/2010/main" val="4087292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Kenmerken van de stengel</a:t>
            </a:r>
          </a:p>
        </p:txBody>
      </p:sp>
      <p:sp>
        <p:nvSpPr>
          <p:cNvPr id="3" name="Tijdelijke aanduiding voor inhoud 2"/>
          <p:cNvSpPr>
            <a:spLocks noGrp="1"/>
          </p:cNvSpPr>
          <p:nvPr>
            <p:ph idx="1"/>
          </p:nvPr>
        </p:nvSpPr>
        <p:spPr/>
        <p:txBody>
          <a:bodyPr/>
          <a:lstStyle/>
          <a:p>
            <a:r>
              <a:rPr lang="nl-NL" dirty="0">
                <a:effectLst/>
              </a:rPr>
              <a:t>De stengel geeft de plant </a:t>
            </a:r>
            <a:r>
              <a:rPr lang="nl-NL" b="1" u="sng" dirty="0">
                <a:effectLst/>
              </a:rPr>
              <a:t>stevigheid</a:t>
            </a:r>
            <a:r>
              <a:rPr lang="nl-NL" dirty="0">
                <a:effectLst/>
              </a:rPr>
              <a:t>. Het draagt als het ware de bladeren en de bloemen.</a:t>
            </a:r>
          </a:p>
          <a:p>
            <a:endParaRPr lang="nl-NL" dirty="0">
              <a:effectLst/>
            </a:endParaRPr>
          </a:p>
          <a:p>
            <a:r>
              <a:rPr lang="nl-NL" dirty="0">
                <a:effectLst/>
              </a:rPr>
              <a:t> </a:t>
            </a:r>
            <a:r>
              <a:rPr lang="nl-NL" dirty="0"/>
              <a:t>Z</a:t>
            </a:r>
            <a:r>
              <a:rPr lang="nl-NL" dirty="0">
                <a:effectLst/>
              </a:rPr>
              <a:t>orgt voor </a:t>
            </a:r>
            <a:r>
              <a:rPr lang="nl-NL" b="1" u="sng" dirty="0">
                <a:effectLst/>
              </a:rPr>
              <a:t>transport</a:t>
            </a:r>
            <a:r>
              <a:rPr lang="nl-NL" dirty="0">
                <a:effectLst/>
              </a:rPr>
              <a:t> van water en het vervoeren van voedingstoffen. Dit gebeurd door vaatbundels. </a:t>
            </a:r>
          </a:p>
          <a:p>
            <a:endParaRPr lang="nl-NL" dirty="0"/>
          </a:p>
          <a:p>
            <a:r>
              <a:rPr lang="nl-NL" dirty="0"/>
              <a:t>Z</a:t>
            </a:r>
            <a:r>
              <a:rPr lang="nl-NL" dirty="0">
                <a:effectLst/>
              </a:rPr>
              <a:t>orgt de stengel voor de </a:t>
            </a:r>
            <a:r>
              <a:rPr lang="nl-NL" b="1" u="sng" dirty="0">
                <a:effectLst/>
              </a:rPr>
              <a:t>groei</a:t>
            </a:r>
            <a:r>
              <a:rPr lang="nl-NL" dirty="0">
                <a:effectLst/>
              </a:rPr>
              <a:t> van de plant → groei in de lengte en in dikte.</a:t>
            </a:r>
            <a:endParaRPr lang="nl-NL" dirty="0"/>
          </a:p>
        </p:txBody>
      </p:sp>
    </p:spTree>
    <p:extLst>
      <p:ext uri="{BB962C8B-B14F-4D97-AF65-F5344CB8AC3E}">
        <p14:creationId xmlns:p14="http://schemas.microsoft.com/office/powerpoint/2010/main" val="710842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r>
              <a:rPr lang="nl-NL" b="1" dirty="0"/>
              <a:t>Vaatbundels</a:t>
            </a:r>
          </a:p>
        </p:txBody>
      </p:sp>
      <p:sp>
        <p:nvSpPr>
          <p:cNvPr id="3" name="Tijdelijke aanduiding voor inhoud 2"/>
          <p:cNvSpPr>
            <a:spLocks noGrp="1"/>
          </p:cNvSpPr>
          <p:nvPr>
            <p:ph idx="1"/>
          </p:nvPr>
        </p:nvSpPr>
        <p:spPr/>
        <p:txBody>
          <a:bodyPr/>
          <a:lstStyle/>
          <a:p>
            <a:r>
              <a:rPr lang="nl-NL" dirty="0"/>
              <a:t>Hier worden de (voeding)stoffen van de plant door vervoerd.</a:t>
            </a:r>
          </a:p>
          <a:p>
            <a:r>
              <a:rPr lang="nl-NL" dirty="0"/>
              <a:t>Je kunt het vergelijken als een soort buisjes die door de plant heen lopen.</a:t>
            </a:r>
          </a:p>
          <a:p>
            <a:endParaRPr lang="nl-NL" dirty="0"/>
          </a:p>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557587"/>
            <a:ext cx="2143125" cy="2143125"/>
          </a:xfrm>
          <a:prstGeom prst="rect">
            <a:avLst/>
          </a:prstGeo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9987" y="4100512"/>
            <a:ext cx="2857500" cy="1600200"/>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1850" y="4100512"/>
            <a:ext cx="2857500" cy="1600200"/>
          </a:xfrm>
          <a:prstGeom prst="rect">
            <a:avLst/>
          </a:prstGeom>
        </p:spPr>
      </p:pic>
    </p:spTree>
    <p:extLst>
      <p:ext uri="{BB962C8B-B14F-4D97-AF65-F5344CB8AC3E}">
        <p14:creationId xmlns:p14="http://schemas.microsoft.com/office/powerpoint/2010/main" val="1037736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De bouw van stengels.</a:t>
            </a:r>
          </a:p>
        </p:txBody>
      </p:sp>
      <mc:AlternateContent xmlns:mc="http://schemas.openxmlformats.org/markup-compatibility/2006" xmlns:a14="http://schemas.microsoft.com/office/drawing/2010/main">
        <mc:Choice Requires="a14">
          <p:sp>
            <p:nvSpPr>
              <p:cNvPr id="3" name="Tijdelijke aanduiding voor inhoud 2"/>
              <p:cNvSpPr>
                <a:spLocks noGrp="1"/>
              </p:cNvSpPr>
              <p:nvPr>
                <p:ph idx="1"/>
              </p:nvPr>
            </p:nvSpPr>
            <p:spPr/>
            <p:txBody>
              <a:bodyPr/>
              <a:lstStyle/>
              <a:p>
                <a:r>
                  <a:rPr lang="nl-NL" dirty="0"/>
                  <a:t>Knopen→ de plek waar een blad aan de stengel vastzit</a:t>
                </a:r>
              </a:p>
              <a:p>
                <a:r>
                  <a:rPr lang="nl-NL" dirty="0"/>
                  <a:t>Lid </a:t>
                </a:r>
                <a14:m>
                  <m:oMath xmlns:m="http://schemas.openxmlformats.org/officeDocument/2006/math">
                    <m:r>
                      <a:rPr lang="nl-NL" i="0" smtClean="0">
                        <a:latin typeface="Cambria Math" panose="02040503050406030204" pitchFamily="18" charset="0"/>
                      </a:rPr>
                      <m:t>→</m:t>
                    </m:r>
                    <m:r>
                      <a:rPr lang="nl-NL" b="0" i="0" smtClean="0">
                        <a:latin typeface="Cambria Math" panose="02040503050406030204" pitchFamily="18" charset="0"/>
                      </a:rPr>
                      <m:t> </m:t>
                    </m:r>
                  </m:oMath>
                </a14:m>
                <a:r>
                  <a:rPr lang="nl-NL" dirty="0"/>
                  <a:t>het stuk stengel tussen twee knopen</a:t>
                </a:r>
              </a:p>
              <a:p>
                <a:r>
                  <a:rPr lang="nl-NL" dirty="0"/>
                  <a:t>Okselknop →bevindt zich op de plaats van een knoop, hieruit kan het volgende jaar een zijstengel met bladeren groeien</a:t>
                </a:r>
              </a:p>
              <a:p>
                <a:r>
                  <a:rPr lang="nl-NL" dirty="0"/>
                  <a:t>Eindknop bevindt zich aan het uiteinde van een stengel, hieruit groeit het volgende jaar een nieuw stuk van deze stengel met bladeren.</a:t>
                </a:r>
              </a:p>
              <a:p>
                <a:endParaRPr lang="nl-NL" dirty="0"/>
              </a:p>
            </p:txBody>
          </p:sp>
        </mc:Choice>
        <mc:Fallback xmlns="">
          <p:sp>
            <p:nvSpPr>
              <p:cNvPr id="3" name="Tijdelijke aanduiding voor inhoud 2"/>
              <p:cNvSpPr>
                <a:spLocks noGrp="1" noRot="1" noChangeAspect="1" noMove="1" noResize="1" noEditPoints="1" noAdjustHandles="1" noChangeArrowheads="1" noChangeShapeType="1" noTextEdit="1"/>
              </p:cNvSpPr>
              <p:nvPr>
                <p:ph idx="1"/>
              </p:nvPr>
            </p:nvSpPr>
            <p:spPr>
              <a:blipFill>
                <a:blip r:embed="rId2"/>
                <a:stretch>
                  <a:fillRect l="-1043" t="-2241" r="-928"/>
                </a:stretch>
              </a:blipFill>
            </p:spPr>
            <p:txBody>
              <a:bodyPr/>
              <a:lstStyle/>
              <a:p>
                <a:r>
                  <a:rPr lang="nl-NL">
                    <a:noFill/>
                  </a:rPr>
                  <a:t> </a:t>
                </a:r>
              </a:p>
            </p:txBody>
          </p:sp>
        </mc:Fallback>
      </mc:AlternateContent>
    </p:spTree>
    <p:extLst>
      <p:ext uri="{BB962C8B-B14F-4D97-AF65-F5344CB8AC3E}">
        <p14:creationId xmlns:p14="http://schemas.microsoft.com/office/powerpoint/2010/main" val="15890047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2900083" y="123078"/>
            <a:ext cx="10515600" cy="1325563"/>
          </a:xfrm>
        </p:spPr>
        <p:txBody>
          <a:bodyPr/>
          <a:lstStyle/>
          <a:p>
            <a:r>
              <a:rPr lang="nl-NL" b="1" dirty="0"/>
              <a:t>De bouw van een stengel</a:t>
            </a:r>
          </a:p>
        </p:txBody>
      </p:sp>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29802" y="1296241"/>
            <a:ext cx="5350809" cy="5489118"/>
          </a:xfrm>
        </p:spPr>
      </p:pic>
    </p:spTree>
    <p:extLst>
      <p:ext uri="{BB962C8B-B14F-4D97-AF65-F5344CB8AC3E}">
        <p14:creationId xmlns:p14="http://schemas.microsoft.com/office/powerpoint/2010/main" val="2006384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2 soorten stengels.</a:t>
            </a:r>
          </a:p>
        </p:txBody>
      </p:sp>
      <p:sp>
        <p:nvSpPr>
          <p:cNvPr id="3" name="Tijdelijke aanduiding voor inhoud 2"/>
          <p:cNvSpPr>
            <a:spLocks noGrp="1"/>
          </p:cNvSpPr>
          <p:nvPr>
            <p:ph idx="1"/>
          </p:nvPr>
        </p:nvSpPr>
        <p:spPr/>
        <p:txBody>
          <a:bodyPr/>
          <a:lstStyle/>
          <a:p>
            <a:r>
              <a:rPr lang="nl-NL" i="1" dirty="0"/>
              <a:t> </a:t>
            </a:r>
            <a:r>
              <a:rPr lang="nl-NL" dirty="0"/>
              <a:t>Kruidachtige planten → de stengel bevat weinig hout </a:t>
            </a:r>
          </a:p>
          <a:p>
            <a:pPr marL="0" indent="0">
              <a:buNone/>
            </a:pPr>
            <a:r>
              <a:rPr lang="nl-NL" dirty="0"/>
              <a:t>			        → stevigheid door water, </a:t>
            </a:r>
          </a:p>
          <a:p>
            <a:pPr marL="0" indent="0">
              <a:buNone/>
            </a:pPr>
            <a:r>
              <a:rPr lang="nl-NL" dirty="0"/>
              <a:t>			        → vb. tulp, grassen, narcis. </a:t>
            </a:r>
          </a:p>
          <a:p>
            <a:pPr marL="0" indent="0">
              <a:buNone/>
            </a:pPr>
            <a:endParaRPr lang="nl-NL" dirty="0"/>
          </a:p>
          <a:p>
            <a:r>
              <a:rPr lang="nl-NL" dirty="0"/>
              <a:t>Houtachtige planten→ de stengels bevatten veel hout </a:t>
            </a:r>
          </a:p>
          <a:p>
            <a:pPr marL="0" indent="0">
              <a:buNone/>
            </a:pPr>
            <a:r>
              <a:rPr lang="nl-NL" dirty="0"/>
              <a:t>			     → stevigheid door houtvaten, </a:t>
            </a:r>
          </a:p>
          <a:p>
            <a:pPr marL="0" indent="0">
              <a:buNone/>
            </a:pPr>
            <a:r>
              <a:rPr lang="nl-NL" dirty="0"/>
              <a:t>			     → vb. bomen en struiken</a:t>
            </a:r>
            <a:r>
              <a:rPr lang="nl-NL" i="1" dirty="0"/>
              <a:t>.</a:t>
            </a:r>
          </a:p>
          <a:p>
            <a:endParaRPr lang="nl-NL" dirty="0"/>
          </a:p>
        </p:txBody>
      </p:sp>
    </p:spTree>
    <p:extLst>
      <p:ext uri="{BB962C8B-B14F-4D97-AF65-F5344CB8AC3E}">
        <p14:creationId xmlns:p14="http://schemas.microsoft.com/office/powerpoint/2010/main" val="15885164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b="1" dirty="0"/>
              <a:t>Wortels</a:t>
            </a:r>
          </a:p>
        </p:txBody>
      </p:sp>
      <p:pic>
        <p:nvPicPr>
          <p:cNvPr id="6" name="Tijdelijke aanduiding voor inhoud 5">
            <a:extLst>
              <a:ext uri="{FF2B5EF4-FFF2-40B4-BE49-F238E27FC236}">
                <a16:creationId xmlns:a16="http://schemas.microsoft.com/office/drawing/2014/main" id="{C8193A68-4E13-449F-BE9C-DB1E500F88C3}"/>
              </a:ext>
            </a:extLst>
          </p:cNvPr>
          <p:cNvPicPr>
            <a:picLocks noGrp="1" noChangeAspect="1"/>
          </p:cNvPicPr>
          <p:nvPr>
            <p:ph idx="1"/>
          </p:nvPr>
        </p:nvPicPr>
        <p:blipFill>
          <a:blip r:embed="rId2"/>
          <a:stretch>
            <a:fillRect/>
          </a:stretch>
        </p:blipFill>
        <p:spPr>
          <a:xfrm>
            <a:off x="443736" y="1796442"/>
            <a:ext cx="5364826" cy="4779456"/>
          </a:xfrm>
          <a:prstGeom prst="rect">
            <a:avLst/>
          </a:prstGeom>
        </p:spPr>
      </p:pic>
      <p:pic>
        <p:nvPicPr>
          <p:cNvPr id="7" name="Afbeelding 6">
            <a:extLst>
              <a:ext uri="{FF2B5EF4-FFF2-40B4-BE49-F238E27FC236}">
                <a16:creationId xmlns:a16="http://schemas.microsoft.com/office/drawing/2014/main" id="{0D3FBB5F-49BD-47C9-8CCE-35CCC01FEB36}"/>
              </a:ext>
            </a:extLst>
          </p:cNvPr>
          <p:cNvPicPr>
            <a:picLocks noChangeAspect="1"/>
          </p:cNvPicPr>
          <p:nvPr/>
        </p:nvPicPr>
        <p:blipFill>
          <a:blip r:embed="rId3"/>
          <a:stretch>
            <a:fillRect/>
          </a:stretch>
        </p:blipFill>
        <p:spPr>
          <a:xfrm>
            <a:off x="7305013" y="1796442"/>
            <a:ext cx="3352309" cy="4779456"/>
          </a:xfrm>
          <a:prstGeom prst="rect">
            <a:avLst/>
          </a:prstGeom>
        </p:spPr>
      </p:pic>
    </p:spTree>
    <p:extLst>
      <p:ext uri="{BB962C8B-B14F-4D97-AF65-F5344CB8AC3E}">
        <p14:creationId xmlns:p14="http://schemas.microsoft.com/office/powerpoint/2010/main" val="4715754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Functies van de Wortels</a:t>
            </a:r>
          </a:p>
        </p:txBody>
      </p:sp>
      <p:sp>
        <p:nvSpPr>
          <p:cNvPr id="3" name="Tijdelijke aanduiding voor inhoud 2"/>
          <p:cNvSpPr>
            <a:spLocks noGrp="1"/>
          </p:cNvSpPr>
          <p:nvPr>
            <p:ph idx="1"/>
          </p:nvPr>
        </p:nvSpPr>
        <p:spPr/>
        <p:txBody>
          <a:bodyPr/>
          <a:lstStyle/>
          <a:p>
            <a:r>
              <a:rPr lang="nl-NL" dirty="0"/>
              <a:t>De plant </a:t>
            </a:r>
            <a:r>
              <a:rPr lang="nl-NL" b="1" u="sng" dirty="0"/>
              <a:t>hecht</a:t>
            </a:r>
            <a:r>
              <a:rPr lang="nl-NL" dirty="0"/>
              <a:t> zich op deze manier in de bodem.</a:t>
            </a:r>
          </a:p>
          <a:p>
            <a:pPr marL="0" indent="0">
              <a:buNone/>
            </a:pPr>
            <a:endParaRPr lang="nl-NL" dirty="0"/>
          </a:p>
          <a:p>
            <a:r>
              <a:rPr lang="nl-NL" dirty="0"/>
              <a:t>Het </a:t>
            </a:r>
            <a:r>
              <a:rPr lang="nl-NL" b="1" u="sng" dirty="0"/>
              <a:t>opnemen</a:t>
            </a:r>
            <a:r>
              <a:rPr lang="nl-NL" dirty="0"/>
              <a:t> van water en voedingszouten</a:t>
            </a:r>
          </a:p>
          <a:p>
            <a:endParaRPr lang="nl-NL" dirty="0"/>
          </a:p>
          <a:p>
            <a:r>
              <a:rPr lang="nl-NL" b="1" u="sng" dirty="0"/>
              <a:t>Transporteren</a:t>
            </a:r>
            <a:r>
              <a:rPr lang="nl-NL" dirty="0"/>
              <a:t> van water en voedingszouten naar blad en bloemen</a:t>
            </a:r>
          </a:p>
          <a:p>
            <a:endParaRPr lang="nl-NL" dirty="0"/>
          </a:p>
          <a:p>
            <a:r>
              <a:rPr lang="nl-NL" dirty="0"/>
              <a:t>Het </a:t>
            </a:r>
            <a:r>
              <a:rPr lang="nl-NL" b="1" u="sng" dirty="0"/>
              <a:t>opslaan</a:t>
            </a:r>
            <a:r>
              <a:rPr lang="nl-NL" dirty="0"/>
              <a:t> van reserve voedsel</a:t>
            </a:r>
          </a:p>
          <a:p>
            <a:endParaRPr lang="nl-NL" dirty="0"/>
          </a:p>
          <a:p>
            <a:endParaRPr lang="nl-NL" dirty="0"/>
          </a:p>
        </p:txBody>
      </p:sp>
    </p:spTree>
    <p:extLst>
      <p:ext uri="{BB962C8B-B14F-4D97-AF65-F5344CB8AC3E}">
        <p14:creationId xmlns:p14="http://schemas.microsoft.com/office/powerpoint/2010/main" val="40676053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132E56-D416-4ADC-A604-9188CC825227}"/>
              </a:ext>
            </a:extLst>
          </p:cNvPr>
          <p:cNvSpPr>
            <a:spLocks noGrp="1"/>
          </p:cNvSpPr>
          <p:nvPr>
            <p:ph type="title"/>
          </p:nvPr>
        </p:nvSpPr>
        <p:spPr/>
        <p:txBody>
          <a:bodyPr/>
          <a:lstStyle/>
          <a:p>
            <a:r>
              <a:rPr lang="nl-NL" dirty="0"/>
              <a:t>Onderdelen van een wortelkluit</a:t>
            </a:r>
          </a:p>
        </p:txBody>
      </p:sp>
      <p:pic>
        <p:nvPicPr>
          <p:cNvPr id="9" name="Tijdelijke aanduiding voor inhoud 8">
            <a:extLst>
              <a:ext uri="{FF2B5EF4-FFF2-40B4-BE49-F238E27FC236}">
                <a16:creationId xmlns:a16="http://schemas.microsoft.com/office/drawing/2014/main" id="{92733C95-AE9F-4DF3-8087-096A0E3EE618}"/>
              </a:ext>
            </a:extLst>
          </p:cNvPr>
          <p:cNvPicPr>
            <a:picLocks noGrp="1" noChangeAspect="1"/>
          </p:cNvPicPr>
          <p:nvPr>
            <p:ph idx="1"/>
          </p:nvPr>
        </p:nvPicPr>
        <p:blipFill>
          <a:blip r:embed="rId2"/>
          <a:stretch>
            <a:fillRect/>
          </a:stretch>
        </p:blipFill>
        <p:spPr>
          <a:xfrm>
            <a:off x="515404" y="1494883"/>
            <a:ext cx="11387911" cy="5265839"/>
          </a:xfrm>
          <a:prstGeom prst="rect">
            <a:avLst/>
          </a:prstGeom>
        </p:spPr>
      </p:pic>
    </p:spTree>
    <p:extLst>
      <p:ext uri="{BB962C8B-B14F-4D97-AF65-F5344CB8AC3E}">
        <p14:creationId xmlns:p14="http://schemas.microsoft.com/office/powerpoint/2010/main" val="25188802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CDD99C-BEB8-4669-92DD-37D96106DD6B}"/>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B3E945BF-C7CD-4BC5-B5D8-6CF890861217}"/>
              </a:ext>
            </a:extLst>
          </p:cNvPr>
          <p:cNvSpPr>
            <a:spLocks noGrp="1"/>
          </p:cNvSpPr>
          <p:nvPr>
            <p:ph idx="1"/>
          </p:nvPr>
        </p:nvSpPr>
        <p:spPr>
          <a:xfrm>
            <a:off x="838200" y="1825625"/>
            <a:ext cx="2774576" cy="1769222"/>
          </a:xfrm>
        </p:spPr>
        <p:txBody>
          <a:bodyPr/>
          <a:lstStyle/>
          <a:p>
            <a:r>
              <a:rPr lang="nl-NL" dirty="0"/>
              <a:t>wortelkluit</a:t>
            </a:r>
          </a:p>
        </p:txBody>
      </p:sp>
      <p:pic>
        <p:nvPicPr>
          <p:cNvPr id="4" name="Afbeelding 3">
            <a:extLst>
              <a:ext uri="{FF2B5EF4-FFF2-40B4-BE49-F238E27FC236}">
                <a16:creationId xmlns:a16="http://schemas.microsoft.com/office/drawing/2014/main" id="{CD214D8F-7552-4271-A7CC-131BE2305D8A}"/>
              </a:ext>
            </a:extLst>
          </p:cNvPr>
          <p:cNvPicPr>
            <a:picLocks noChangeAspect="1"/>
          </p:cNvPicPr>
          <p:nvPr/>
        </p:nvPicPr>
        <p:blipFill>
          <a:blip r:embed="rId2"/>
          <a:stretch>
            <a:fillRect/>
          </a:stretch>
        </p:blipFill>
        <p:spPr>
          <a:xfrm>
            <a:off x="3783909" y="2054224"/>
            <a:ext cx="2312091" cy="4283823"/>
          </a:xfrm>
          <a:prstGeom prst="rect">
            <a:avLst/>
          </a:prstGeom>
        </p:spPr>
      </p:pic>
      <p:pic>
        <p:nvPicPr>
          <p:cNvPr id="5" name="Afbeelding 4">
            <a:extLst>
              <a:ext uri="{FF2B5EF4-FFF2-40B4-BE49-F238E27FC236}">
                <a16:creationId xmlns:a16="http://schemas.microsoft.com/office/drawing/2014/main" id="{5C94BAF9-342E-441D-9027-E8AC3D441303}"/>
              </a:ext>
            </a:extLst>
          </p:cNvPr>
          <p:cNvPicPr>
            <a:picLocks noChangeAspect="1"/>
          </p:cNvPicPr>
          <p:nvPr/>
        </p:nvPicPr>
        <p:blipFill>
          <a:blip r:embed="rId3"/>
          <a:stretch>
            <a:fillRect/>
          </a:stretch>
        </p:blipFill>
        <p:spPr>
          <a:xfrm>
            <a:off x="6267133" y="2054224"/>
            <a:ext cx="2509314" cy="2806626"/>
          </a:xfrm>
          <a:prstGeom prst="rect">
            <a:avLst/>
          </a:prstGeom>
        </p:spPr>
      </p:pic>
    </p:spTree>
    <p:extLst>
      <p:ext uri="{BB962C8B-B14F-4D97-AF65-F5344CB8AC3E}">
        <p14:creationId xmlns:p14="http://schemas.microsoft.com/office/powerpoint/2010/main" val="853415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latin typeface="Arial" panose="020B0604020202020204" pitchFamily="34" charset="0"/>
                <a:cs typeface="Arial" panose="020B0604020202020204" pitchFamily="34" charset="0"/>
              </a:rPr>
              <a:t>Wat zijn Botanische kenmerken?</a:t>
            </a:r>
          </a:p>
        </p:txBody>
      </p:sp>
      <p:sp>
        <p:nvSpPr>
          <p:cNvPr id="3" name="Tijdelijke aanduiding voor inhoud 2"/>
          <p:cNvSpPr>
            <a:spLocks noGrp="1"/>
          </p:cNvSpPr>
          <p:nvPr>
            <p:ph idx="1"/>
          </p:nvPr>
        </p:nvSpPr>
        <p:spPr/>
        <p:txBody>
          <a:bodyPr/>
          <a:lstStyle/>
          <a:p>
            <a:r>
              <a:rPr lang="nl-NL" dirty="0">
                <a:latin typeface="Arial" panose="020B0604020202020204" pitchFamily="34" charset="0"/>
                <a:cs typeface="Arial" panose="020B0604020202020204" pitchFamily="34" charset="0"/>
              </a:rPr>
              <a:t>Als de kenmerken gaan over het ‘gedrag van de plant dan spreek je over botanische kenmerken.</a:t>
            </a:r>
          </a:p>
          <a:p>
            <a:endParaRPr lang="nl-NL" dirty="0">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Enkele voorbeelden van botanische kenmerken zijn</a:t>
            </a:r>
          </a:p>
          <a:p>
            <a:pPr marL="0" indent="0">
              <a:buNone/>
            </a:pPr>
            <a:r>
              <a:rPr lang="nl-NL" dirty="0">
                <a:latin typeface="Arial" panose="020B0604020202020204" pitchFamily="34" charset="0"/>
                <a:cs typeface="Arial" panose="020B0604020202020204" pitchFamily="34" charset="0"/>
              </a:rPr>
              <a:t>	- Hoe groeit de plant?</a:t>
            </a:r>
          </a:p>
          <a:p>
            <a:pPr marL="0" indent="0">
              <a:buNone/>
            </a:pPr>
            <a:r>
              <a:rPr lang="nl-NL" dirty="0">
                <a:latin typeface="Arial" panose="020B0604020202020204" pitchFamily="34" charset="0"/>
                <a:cs typeface="Arial" panose="020B0604020202020204" pitchFamily="34" charset="0"/>
              </a:rPr>
              <a:t>	- Hoelang bloeit de plant?</a:t>
            </a:r>
          </a:p>
          <a:p>
            <a:pPr marL="0" indent="0">
              <a:buNone/>
            </a:pPr>
            <a:r>
              <a:rPr lang="nl-NL" dirty="0">
                <a:latin typeface="Arial" panose="020B0604020202020204" pitchFamily="34" charset="0"/>
                <a:cs typeface="Arial" panose="020B0604020202020204" pitchFamily="34" charset="0"/>
              </a:rPr>
              <a:t>	- De hoeveelheid water die de plant nodig heeft?</a:t>
            </a:r>
          </a:p>
        </p:txBody>
      </p:sp>
    </p:spTree>
    <p:extLst>
      <p:ext uri="{BB962C8B-B14F-4D97-AF65-F5344CB8AC3E}">
        <p14:creationId xmlns:p14="http://schemas.microsoft.com/office/powerpoint/2010/main" val="11752615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C05C00-1D79-41F0-8BA5-524235AD380A}"/>
              </a:ext>
            </a:extLst>
          </p:cNvPr>
          <p:cNvSpPr>
            <a:spLocks noGrp="1"/>
          </p:cNvSpPr>
          <p:nvPr>
            <p:ph type="title"/>
          </p:nvPr>
        </p:nvSpPr>
        <p:spPr>
          <a:xfrm>
            <a:off x="672829" y="102477"/>
            <a:ext cx="10515600" cy="1325563"/>
          </a:xfrm>
        </p:spPr>
        <p:txBody>
          <a:bodyPr/>
          <a:lstStyle/>
          <a:p>
            <a:r>
              <a:rPr lang="nl-NL" dirty="0"/>
              <a:t>Soorten  wortels</a:t>
            </a:r>
          </a:p>
        </p:txBody>
      </p:sp>
      <p:pic>
        <p:nvPicPr>
          <p:cNvPr id="9" name="Afbeelding 8">
            <a:extLst>
              <a:ext uri="{FF2B5EF4-FFF2-40B4-BE49-F238E27FC236}">
                <a16:creationId xmlns:a16="http://schemas.microsoft.com/office/drawing/2014/main" id="{8D847A36-464F-41CC-B0BD-715F19CA1244}"/>
              </a:ext>
            </a:extLst>
          </p:cNvPr>
          <p:cNvPicPr>
            <a:picLocks noChangeAspect="1"/>
          </p:cNvPicPr>
          <p:nvPr/>
        </p:nvPicPr>
        <p:blipFill>
          <a:blip r:embed="rId2"/>
          <a:stretch>
            <a:fillRect/>
          </a:stretch>
        </p:blipFill>
        <p:spPr>
          <a:xfrm>
            <a:off x="3803515" y="1428040"/>
            <a:ext cx="8258783" cy="5295413"/>
          </a:xfrm>
          <a:prstGeom prst="rect">
            <a:avLst/>
          </a:prstGeom>
        </p:spPr>
      </p:pic>
    </p:spTree>
    <p:extLst>
      <p:ext uri="{BB962C8B-B14F-4D97-AF65-F5344CB8AC3E}">
        <p14:creationId xmlns:p14="http://schemas.microsoft.com/office/powerpoint/2010/main" val="16433565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EE6021D-8FFB-4DF0-BF6E-DDB361F228A9}"/>
              </a:ext>
            </a:extLst>
          </p:cNvPr>
          <p:cNvSpPr>
            <a:spLocks noGrp="1"/>
          </p:cNvSpPr>
          <p:nvPr>
            <p:ph idx="1"/>
          </p:nvPr>
        </p:nvSpPr>
        <p:spPr>
          <a:xfrm>
            <a:off x="694765" y="2007812"/>
            <a:ext cx="4899212" cy="4778469"/>
          </a:xfrm>
        </p:spPr>
        <p:txBody>
          <a:bodyPr>
            <a:normAutofit lnSpcReduction="10000"/>
          </a:bodyPr>
          <a:lstStyle/>
          <a:p>
            <a:r>
              <a:rPr lang="nl-NL" dirty="0"/>
              <a:t>Luchtwortels: groei vanuit knopen uit de stengel</a:t>
            </a:r>
          </a:p>
          <a:p>
            <a:pPr marL="0" indent="0">
              <a:buNone/>
            </a:pPr>
            <a:r>
              <a:rPr lang="nl-NL" dirty="0"/>
              <a:t>   (</a:t>
            </a:r>
            <a:r>
              <a:rPr lang="nl-NL" dirty="0" err="1"/>
              <a:t>Monstera</a:t>
            </a:r>
            <a:r>
              <a:rPr lang="nl-NL" dirty="0"/>
              <a:t>, Orchidee)</a:t>
            </a:r>
          </a:p>
          <a:p>
            <a:endParaRPr lang="nl-NL" dirty="0"/>
          </a:p>
          <a:p>
            <a:endParaRPr lang="nl-NL" dirty="0"/>
          </a:p>
          <a:p>
            <a:endParaRPr lang="nl-NL" dirty="0"/>
          </a:p>
          <a:p>
            <a:r>
              <a:rPr lang="nl-NL" dirty="0"/>
              <a:t>Ademwortels: kegelvormige wortels die boven het water (of grond) uitkomen en zo lucht kunnen opnemen (moerasplanten, mangrove)</a:t>
            </a:r>
          </a:p>
        </p:txBody>
      </p:sp>
      <p:pic>
        <p:nvPicPr>
          <p:cNvPr id="4" name="Afbeelding 3">
            <a:extLst>
              <a:ext uri="{FF2B5EF4-FFF2-40B4-BE49-F238E27FC236}">
                <a16:creationId xmlns:a16="http://schemas.microsoft.com/office/drawing/2014/main" id="{3E3F9397-79BC-4826-AB32-147842600718}"/>
              </a:ext>
            </a:extLst>
          </p:cNvPr>
          <p:cNvPicPr>
            <a:picLocks noChangeAspect="1"/>
          </p:cNvPicPr>
          <p:nvPr/>
        </p:nvPicPr>
        <p:blipFill>
          <a:blip r:embed="rId2"/>
          <a:stretch>
            <a:fillRect/>
          </a:stretch>
        </p:blipFill>
        <p:spPr>
          <a:xfrm>
            <a:off x="7806802" y="2766304"/>
            <a:ext cx="4304001" cy="4204804"/>
          </a:xfrm>
          <a:prstGeom prst="rect">
            <a:avLst/>
          </a:prstGeom>
        </p:spPr>
      </p:pic>
      <p:pic>
        <p:nvPicPr>
          <p:cNvPr id="12" name="Afbeelding 11">
            <a:extLst>
              <a:ext uri="{FF2B5EF4-FFF2-40B4-BE49-F238E27FC236}">
                <a16:creationId xmlns:a16="http://schemas.microsoft.com/office/drawing/2014/main" id="{CB701F6F-3E9F-4112-9809-6E41E89C750A}"/>
              </a:ext>
            </a:extLst>
          </p:cNvPr>
          <p:cNvPicPr>
            <a:picLocks noChangeAspect="1"/>
          </p:cNvPicPr>
          <p:nvPr/>
        </p:nvPicPr>
        <p:blipFill>
          <a:blip r:embed="rId3"/>
          <a:stretch>
            <a:fillRect/>
          </a:stretch>
        </p:blipFill>
        <p:spPr>
          <a:xfrm>
            <a:off x="5059591" y="0"/>
            <a:ext cx="2619375" cy="4495800"/>
          </a:xfrm>
          <a:prstGeom prst="rect">
            <a:avLst/>
          </a:prstGeom>
        </p:spPr>
      </p:pic>
      <p:sp>
        <p:nvSpPr>
          <p:cNvPr id="13" name="Rechthoek 12">
            <a:extLst>
              <a:ext uri="{FF2B5EF4-FFF2-40B4-BE49-F238E27FC236}">
                <a16:creationId xmlns:a16="http://schemas.microsoft.com/office/drawing/2014/main" id="{677449A6-9FE1-4384-AE7A-3B435C0D3237}"/>
              </a:ext>
            </a:extLst>
          </p:cNvPr>
          <p:cNvSpPr/>
          <p:nvPr/>
        </p:nvSpPr>
        <p:spPr>
          <a:xfrm>
            <a:off x="9182911" y="2733472"/>
            <a:ext cx="2927891" cy="69552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Afbeelding 10">
            <a:extLst>
              <a:ext uri="{FF2B5EF4-FFF2-40B4-BE49-F238E27FC236}">
                <a16:creationId xmlns:a16="http://schemas.microsoft.com/office/drawing/2014/main" id="{2B648D7C-25B6-4B0F-AC44-052181501AB3}"/>
              </a:ext>
            </a:extLst>
          </p:cNvPr>
          <p:cNvPicPr>
            <a:picLocks noChangeAspect="1"/>
          </p:cNvPicPr>
          <p:nvPr/>
        </p:nvPicPr>
        <p:blipFill>
          <a:blip r:embed="rId4"/>
          <a:stretch>
            <a:fillRect/>
          </a:stretch>
        </p:blipFill>
        <p:spPr>
          <a:xfrm>
            <a:off x="9257490" y="0"/>
            <a:ext cx="2725477" cy="3297677"/>
          </a:xfrm>
          <a:prstGeom prst="rect">
            <a:avLst/>
          </a:prstGeom>
        </p:spPr>
      </p:pic>
    </p:spTree>
    <p:extLst>
      <p:ext uri="{BB962C8B-B14F-4D97-AF65-F5344CB8AC3E}">
        <p14:creationId xmlns:p14="http://schemas.microsoft.com/office/powerpoint/2010/main" val="35831086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29B393-8611-40C0-9B36-A6158244ADA2}"/>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E40178F5-20E9-433B-92B2-A9B09C6B424F}"/>
              </a:ext>
            </a:extLst>
          </p:cNvPr>
          <p:cNvSpPr>
            <a:spLocks noGrp="1"/>
          </p:cNvSpPr>
          <p:nvPr>
            <p:ph idx="1"/>
          </p:nvPr>
        </p:nvSpPr>
        <p:spPr>
          <a:xfrm>
            <a:off x="0" y="1305672"/>
            <a:ext cx="4764741" cy="4667250"/>
          </a:xfrm>
        </p:spPr>
        <p:txBody>
          <a:bodyPr/>
          <a:lstStyle/>
          <a:p>
            <a:r>
              <a:rPr lang="nl-NL" dirty="0"/>
              <a:t>Hechtwortels: korte wortels die aan klimmende stengels groeien (Hedera)</a:t>
            </a:r>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pic>
        <p:nvPicPr>
          <p:cNvPr id="5" name="Afbeelding 4">
            <a:extLst>
              <a:ext uri="{FF2B5EF4-FFF2-40B4-BE49-F238E27FC236}">
                <a16:creationId xmlns:a16="http://schemas.microsoft.com/office/drawing/2014/main" id="{C4D9725C-B34B-43D7-B31E-AE16A32532A4}"/>
              </a:ext>
            </a:extLst>
          </p:cNvPr>
          <p:cNvPicPr>
            <a:picLocks noChangeAspect="1"/>
          </p:cNvPicPr>
          <p:nvPr/>
        </p:nvPicPr>
        <p:blipFill>
          <a:blip r:embed="rId2"/>
          <a:stretch>
            <a:fillRect/>
          </a:stretch>
        </p:blipFill>
        <p:spPr>
          <a:xfrm>
            <a:off x="4546228" y="2372472"/>
            <a:ext cx="4552950" cy="3600450"/>
          </a:xfrm>
          <a:prstGeom prst="rect">
            <a:avLst/>
          </a:prstGeom>
        </p:spPr>
      </p:pic>
      <p:pic>
        <p:nvPicPr>
          <p:cNvPr id="6" name="Afbeelding 5">
            <a:extLst>
              <a:ext uri="{FF2B5EF4-FFF2-40B4-BE49-F238E27FC236}">
                <a16:creationId xmlns:a16="http://schemas.microsoft.com/office/drawing/2014/main" id="{585238AE-46B8-4ECD-B285-A130D210E536}"/>
              </a:ext>
            </a:extLst>
          </p:cNvPr>
          <p:cNvPicPr>
            <a:picLocks noChangeAspect="1"/>
          </p:cNvPicPr>
          <p:nvPr/>
        </p:nvPicPr>
        <p:blipFill>
          <a:blip r:embed="rId3"/>
          <a:stretch>
            <a:fillRect/>
          </a:stretch>
        </p:blipFill>
        <p:spPr>
          <a:xfrm>
            <a:off x="100714" y="3410551"/>
            <a:ext cx="4158362" cy="3434002"/>
          </a:xfrm>
          <a:prstGeom prst="rect">
            <a:avLst/>
          </a:prstGeom>
        </p:spPr>
      </p:pic>
      <p:sp>
        <p:nvSpPr>
          <p:cNvPr id="7" name="Rechthoek 6">
            <a:extLst>
              <a:ext uri="{FF2B5EF4-FFF2-40B4-BE49-F238E27FC236}">
                <a16:creationId xmlns:a16="http://schemas.microsoft.com/office/drawing/2014/main" id="{28E76457-DEA2-4035-984C-4B16ADA76C73}"/>
              </a:ext>
            </a:extLst>
          </p:cNvPr>
          <p:cNvSpPr/>
          <p:nvPr/>
        </p:nvSpPr>
        <p:spPr>
          <a:xfrm>
            <a:off x="7100047" y="2294965"/>
            <a:ext cx="2043953" cy="923364"/>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a:extLst>
              <a:ext uri="{FF2B5EF4-FFF2-40B4-BE49-F238E27FC236}">
                <a16:creationId xmlns:a16="http://schemas.microsoft.com/office/drawing/2014/main" id="{C4FC38FE-4F16-41BC-BB21-4D272ADA20A9}"/>
              </a:ext>
            </a:extLst>
          </p:cNvPr>
          <p:cNvPicPr>
            <a:picLocks noChangeAspect="1"/>
          </p:cNvPicPr>
          <p:nvPr/>
        </p:nvPicPr>
        <p:blipFill>
          <a:blip r:embed="rId4"/>
          <a:stretch>
            <a:fillRect/>
          </a:stretch>
        </p:blipFill>
        <p:spPr>
          <a:xfrm>
            <a:off x="7172325" y="0"/>
            <a:ext cx="5019675" cy="3114675"/>
          </a:xfrm>
          <a:prstGeom prst="rect">
            <a:avLst/>
          </a:prstGeom>
        </p:spPr>
      </p:pic>
    </p:spTree>
    <p:extLst>
      <p:ext uri="{BB962C8B-B14F-4D97-AF65-F5344CB8AC3E}">
        <p14:creationId xmlns:p14="http://schemas.microsoft.com/office/powerpoint/2010/main" val="17453151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440873" y="736269"/>
            <a:ext cx="9144000" cy="1265527"/>
          </a:xfrm>
        </p:spPr>
        <p:txBody>
          <a:bodyPr/>
          <a:lstStyle/>
          <a:p>
            <a:r>
              <a:rPr lang="nl-NL" dirty="0"/>
              <a:t>Morfologie Vrucht </a:t>
            </a:r>
          </a:p>
        </p:txBody>
      </p:sp>
      <p:sp>
        <p:nvSpPr>
          <p:cNvPr id="3" name="Ondertitel 2"/>
          <p:cNvSpPr>
            <a:spLocks noGrp="1"/>
          </p:cNvSpPr>
          <p:nvPr>
            <p:ph type="subTitle" idx="1"/>
          </p:nvPr>
        </p:nvSpPr>
        <p:spPr>
          <a:xfrm>
            <a:off x="9060873" y="5006254"/>
            <a:ext cx="2177143" cy="1109538"/>
          </a:xfrm>
        </p:spPr>
        <p:txBody>
          <a:bodyPr/>
          <a:lstStyle/>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8753" y="2543566"/>
            <a:ext cx="4168240" cy="3894812"/>
          </a:xfrm>
          <a:prstGeom prst="rect">
            <a:avLst/>
          </a:prstGeom>
        </p:spPr>
      </p:pic>
    </p:spTree>
    <p:extLst>
      <p:ext uri="{BB962C8B-B14F-4D97-AF65-F5344CB8AC3E}">
        <p14:creationId xmlns:p14="http://schemas.microsoft.com/office/powerpoint/2010/main" val="7054132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8000" b="1" dirty="0"/>
              <a:t>De vrucht</a:t>
            </a:r>
          </a:p>
        </p:txBody>
      </p:sp>
      <p:sp>
        <p:nvSpPr>
          <p:cNvPr id="3" name="Tijdelijke aanduiding voor inhoud 2"/>
          <p:cNvSpPr>
            <a:spLocks noGrp="1"/>
          </p:cNvSpPr>
          <p:nvPr>
            <p:ph idx="1"/>
          </p:nvPr>
        </p:nvSpPr>
        <p:spPr>
          <a:xfrm>
            <a:off x="712693" y="1852520"/>
            <a:ext cx="11111753" cy="4351338"/>
          </a:xfrm>
        </p:spPr>
        <p:txBody>
          <a:bodyPr>
            <a:normAutofit/>
          </a:bodyPr>
          <a:lstStyle/>
          <a:p>
            <a:r>
              <a:rPr lang="nl-NL" dirty="0"/>
              <a:t>Na de bevruchting groeit het vruchtbeginsel uit tot een vrucht.</a:t>
            </a:r>
          </a:p>
          <a:p>
            <a:pPr marL="0" indent="0">
              <a:buNone/>
            </a:pPr>
            <a:endParaRPr lang="nl-NL" dirty="0"/>
          </a:p>
          <a:p>
            <a:r>
              <a:rPr lang="nl-NL" dirty="0"/>
              <a:t> De zaadknoppen groeien mee, totdat ze rijpe zaden zijn geworden.</a:t>
            </a:r>
          </a:p>
          <a:p>
            <a:pPr marL="0" indent="0">
              <a:buNone/>
            </a:pPr>
            <a:endParaRPr lang="nl-NL" dirty="0"/>
          </a:p>
          <a:p>
            <a:r>
              <a:rPr lang="nl-NL" dirty="0"/>
              <a:t>Vruchten kun je verdelen in twee grote groepen. </a:t>
            </a:r>
          </a:p>
          <a:p>
            <a:pPr marL="0" indent="0">
              <a:buNone/>
            </a:pPr>
            <a:r>
              <a:rPr lang="nl-NL" dirty="0"/>
              <a:t>	- vlezige vruchten → met veel sappig vruchtvlees</a:t>
            </a:r>
          </a:p>
          <a:p>
            <a:pPr marL="0" indent="0">
              <a:buNone/>
            </a:pPr>
            <a:r>
              <a:rPr lang="nl-NL" dirty="0"/>
              <a:t>	- droge vruchten → met (in plaats van vruchtvlees) een harde schil.</a:t>
            </a:r>
            <a:br>
              <a:rPr lang="nl-NL" dirty="0"/>
            </a:br>
            <a:endParaRPr lang="nl-NL" dirty="0"/>
          </a:p>
        </p:txBody>
      </p:sp>
    </p:spTree>
    <p:extLst>
      <p:ext uri="{BB962C8B-B14F-4D97-AF65-F5344CB8AC3E}">
        <p14:creationId xmlns:p14="http://schemas.microsoft.com/office/powerpoint/2010/main" val="30681226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6600" b="1" dirty="0"/>
              <a:t>Vlezige Vruchten</a:t>
            </a:r>
          </a:p>
        </p:txBody>
      </p:sp>
      <p:sp>
        <p:nvSpPr>
          <p:cNvPr id="3" name="Tijdelijke aanduiding voor inhoud 2"/>
          <p:cNvSpPr>
            <a:spLocks noGrp="1"/>
          </p:cNvSpPr>
          <p:nvPr>
            <p:ph idx="1"/>
          </p:nvPr>
        </p:nvSpPr>
        <p:spPr/>
        <p:txBody>
          <a:bodyPr>
            <a:normAutofit/>
          </a:bodyPr>
          <a:lstStyle/>
          <a:p>
            <a:r>
              <a:rPr lang="nl-NL" dirty="0"/>
              <a:t>Bij de vlezige vruchten kun je opnieuw een tweedeling maken:</a:t>
            </a:r>
          </a:p>
          <a:p>
            <a:endParaRPr lang="nl-NL" dirty="0"/>
          </a:p>
          <a:p>
            <a:pPr marL="0" indent="0">
              <a:buNone/>
            </a:pPr>
            <a:r>
              <a:rPr lang="nl-NL" dirty="0"/>
              <a:t>→ Er zijn bessen met een groot aantal kleine zaden (pitten), zoals kruisbessen en tomaten en er zijn </a:t>
            </a:r>
          </a:p>
          <a:p>
            <a:pPr marL="0" indent="0">
              <a:buNone/>
            </a:pPr>
            <a:r>
              <a:rPr lang="nl-NL" dirty="0"/>
              <a:t>→ Steenvruchten, die maar één grote pit bevatten</a:t>
            </a:r>
          </a:p>
          <a:p>
            <a:pPr marL="0" indent="0">
              <a:buNone/>
            </a:pPr>
            <a:r>
              <a:rPr lang="nl-NL" dirty="0"/>
              <a:t> zoals kersen en pruimen.</a:t>
            </a:r>
            <a:br>
              <a:rPr lang="nl-NL" dirty="0"/>
            </a:br>
            <a:br>
              <a:rPr lang="nl-NL" dirty="0"/>
            </a:br>
            <a:endParaRPr lang="nl-NL" dirty="0"/>
          </a:p>
          <a:p>
            <a:endParaRPr lang="nl-NL" dirty="0"/>
          </a:p>
        </p:txBody>
      </p:sp>
    </p:spTree>
    <p:extLst>
      <p:ext uri="{BB962C8B-B14F-4D97-AF65-F5344CB8AC3E}">
        <p14:creationId xmlns:p14="http://schemas.microsoft.com/office/powerpoint/2010/main" val="33515565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8000" b="1" dirty="0"/>
              <a:t>Droge vruchten</a:t>
            </a:r>
          </a:p>
        </p:txBody>
      </p:sp>
      <p:sp>
        <p:nvSpPr>
          <p:cNvPr id="3" name="Tijdelijke aanduiding voor inhoud 2"/>
          <p:cNvSpPr>
            <a:spLocks noGrp="1"/>
          </p:cNvSpPr>
          <p:nvPr>
            <p:ph idx="1"/>
          </p:nvPr>
        </p:nvSpPr>
        <p:spPr/>
        <p:txBody>
          <a:bodyPr/>
          <a:lstStyle/>
          <a:p>
            <a:r>
              <a:rPr lang="nl-NL" dirty="0"/>
              <a:t>Bij de droge vruchten komen meer vormen voor.</a:t>
            </a:r>
            <a:br>
              <a:rPr lang="nl-NL" dirty="0"/>
            </a:br>
            <a:r>
              <a:rPr lang="nl-NL" dirty="0"/>
              <a:t>De bekendste zijn:</a:t>
            </a:r>
          </a:p>
          <a:p>
            <a:pPr marL="0" lvl="0" indent="0">
              <a:buNone/>
            </a:pPr>
            <a:r>
              <a:rPr lang="nl-NL" dirty="0"/>
              <a:t>→ dopvruchten, met één enkel zaadje (voorbeeld: zonnebloem)</a:t>
            </a:r>
          </a:p>
          <a:p>
            <a:pPr marL="0" lvl="0" indent="0">
              <a:buNone/>
            </a:pPr>
            <a:r>
              <a:rPr lang="nl-NL" dirty="0"/>
              <a:t>→ graanvruchten, eveneens met één enkel zaad je (voorbeeld: tarwe);</a:t>
            </a:r>
          </a:p>
          <a:p>
            <a:pPr marL="0" lvl="0" indent="0">
              <a:buNone/>
            </a:pPr>
            <a:r>
              <a:rPr lang="nl-NL" dirty="0"/>
              <a:t>→ peulvruchten, met een aantal grote zaden (voorbeeld: doperwt);</a:t>
            </a:r>
          </a:p>
          <a:p>
            <a:pPr marL="0" lvl="0" indent="0">
              <a:buNone/>
            </a:pPr>
            <a:r>
              <a:rPr lang="nl-NL" dirty="0">
                <a:solidFill>
                  <a:prstClr val="black"/>
                </a:solidFill>
              </a:rPr>
              <a:t>→ </a:t>
            </a:r>
            <a:r>
              <a:rPr lang="nl-NL" sz="2600" dirty="0">
                <a:solidFill>
                  <a:prstClr val="black"/>
                </a:solidFill>
              </a:rPr>
              <a:t>doosvruchten, met een groot aantal kleine zaden (voorbeeld: viooltje).</a:t>
            </a:r>
          </a:p>
          <a:p>
            <a:pPr marL="0" indent="0">
              <a:buNone/>
            </a:pPr>
            <a:endParaRPr lang="nl-NL" dirty="0"/>
          </a:p>
        </p:txBody>
      </p:sp>
    </p:spTree>
    <p:extLst>
      <p:ext uri="{BB962C8B-B14F-4D97-AF65-F5344CB8AC3E}">
        <p14:creationId xmlns:p14="http://schemas.microsoft.com/office/powerpoint/2010/main" val="33540789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C622F2-8077-4E76-8B2E-2256505C0AA7}"/>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E39B2A9E-E022-41FA-9F3B-0C039F7FAE2D}"/>
              </a:ext>
            </a:extLst>
          </p:cNvPr>
          <p:cNvSpPr>
            <a:spLocks noGrp="1"/>
          </p:cNvSpPr>
          <p:nvPr>
            <p:ph idx="1"/>
          </p:nvPr>
        </p:nvSpPr>
        <p:spPr/>
        <p:txBody>
          <a:bodyPr/>
          <a:lstStyle/>
          <a:p>
            <a:endParaRPr lang="nl-NL"/>
          </a:p>
        </p:txBody>
      </p:sp>
      <p:pic>
        <p:nvPicPr>
          <p:cNvPr id="4" name="Afbeelding 3">
            <a:extLst>
              <a:ext uri="{FF2B5EF4-FFF2-40B4-BE49-F238E27FC236}">
                <a16:creationId xmlns:a16="http://schemas.microsoft.com/office/drawing/2014/main" id="{FA492484-1E04-4C37-B2D8-93378444B586}"/>
              </a:ext>
            </a:extLst>
          </p:cNvPr>
          <p:cNvPicPr>
            <a:picLocks noChangeAspect="1"/>
          </p:cNvPicPr>
          <p:nvPr/>
        </p:nvPicPr>
        <p:blipFill>
          <a:blip r:embed="rId2"/>
          <a:stretch>
            <a:fillRect/>
          </a:stretch>
        </p:blipFill>
        <p:spPr>
          <a:xfrm>
            <a:off x="25103" y="-174983"/>
            <a:ext cx="12166897" cy="7207965"/>
          </a:xfrm>
          <a:prstGeom prst="rect">
            <a:avLst/>
          </a:prstGeom>
        </p:spPr>
      </p:pic>
    </p:spTree>
    <p:extLst>
      <p:ext uri="{BB962C8B-B14F-4D97-AF65-F5344CB8AC3E}">
        <p14:creationId xmlns:p14="http://schemas.microsoft.com/office/powerpoint/2010/main" val="3591982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latin typeface="Arial" panose="020B0604020202020204" pitchFamily="34" charset="0"/>
                <a:cs typeface="Arial" panose="020B0604020202020204" pitchFamily="34" charset="0"/>
              </a:rPr>
              <a:t>De bloem</a:t>
            </a:r>
          </a:p>
        </p:txBody>
      </p:sp>
      <p:sp>
        <p:nvSpPr>
          <p:cNvPr id="3" name="Tijdelijke aanduiding voor inhoud 2"/>
          <p:cNvSpPr>
            <a:spLocks noGrp="1"/>
          </p:cNvSpPr>
          <p:nvPr>
            <p:ph idx="1"/>
          </p:nvPr>
        </p:nvSpPr>
        <p:spPr/>
        <p:txBody>
          <a:bodyPr/>
          <a:lstStyle/>
          <a:p>
            <a:r>
              <a:rPr lang="nl-NL" sz="2400" dirty="0">
                <a:latin typeface="Arial" panose="020B0604020202020204" pitchFamily="34" charset="0"/>
                <a:cs typeface="Arial" panose="020B0604020202020204" pitchFamily="34" charset="0"/>
              </a:rPr>
              <a:t>Bloemen hebben tot taak zaden voort te brengen en daarmee de instandhouding van de soort te verzekeren.</a:t>
            </a:r>
            <a:br>
              <a:rPr lang="nl-NL" sz="2400" dirty="0">
                <a:latin typeface="Arial" panose="020B0604020202020204" pitchFamily="34" charset="0"/>
                <a:cs typeface="Arial" panose="020B0604020202020204" pitchFamily="34" charset="0"/>
              </a:rPr>
            </a:br>
            <a:endParaRPr lang="nl-NL" sz="2400" dirty="0">
              <a:effectLst/>
              <a:latin typeface="Arial" panose="020B0604020202020204" pitchFamily="34" charset="0"/>
              <a:cs typeface="Arial" panose="020B0604020202020204" pitchFamily="34" charset="0"/>
            </a:endParaRPr>
          </a:p>
          <a:p>
            <a:r>
              <a:rPr lang="nl-NL" sz="2400" dirty="0">
                <a:effectLst/>
                <a:latin typeface="Arial" panose="020B0604020202020204" pitchFamily="34" charset="0"/>
                <a:cs typeface="Arial" panose="020B0604020202020204" pitchFamily="34" charset="0"/>
              </a:rPr>
              <a:t>De stamper is het vrouwelijk dee</a:t>
            </a:r>
            <a:r>
              <a:rPr lang="nl-NL" sz="2400" dirty="0">
                <a:latin typeface="Arial" panose="020B0604020202020204" pitchFamily="34" charset="0"/>
                <a:cs typeface="Arial" panose="020B0604020202020204" pitchFamily="34" charset="0"/>
              </a:rPr>
              <a:t>l van de bloem</a:t>
            </a:r>
          </a:p>
          <a:p>
            <a:endParaRPr lang="nl-NL" sz="2400" dirty="0">
              <a:latin typeface="Arial" panose="020B0604020202020204" pitchFamily="34" charset="0"/>
              <a:cs typeface="Arial" panose="020B0604020202020204" pitchFamily="34" charset="0"/>
            </a:endParaRPr>
          </a:p>
          <a:p>
            <a:r>
              <a:rPr lang="nl-NL" sz="2400" dirty="0">
                <a:effectLst/>
                <a:latin typeface="Arial" panose="020B0604020202020204" pitchFamily="34" charset="0"/>
                <a:cs typeface="Arial" panose="020B0604020202020204" pitchFamily="34" charset="0"/>
              </a:rPr>
              <a:t>De meeldraden is het mannelijk deel van de bloem.</a:t>
            </a:r>
          </a:p>
          <a:p>
            <a:endParaRPr lang="nl-NL" sz="2400" dirty="0">
              <a:effectLst/>
              <a:latin typeface="Arial" panose="020B0604020202020204" pitchFamily="34" charset="0"/>
              <a:cs typeface="Arial" panose="020B0604020202020204" pitchFamily="34" charset="0"/>
            </a:endParaRPr>
          </a:p>
          <a:p>
            <a:endParaRPr lang="nl-NL"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0888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Doorsnede van een bloem</a:t>
            </a:r>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493963"/>
            <a:ext cx="8665699" cy="5005378"/>
          </a:xfrm>
        </p:spPr>
      </p:pic>
    </p:spTree>
    <p:extLst>
      <p:ext uri="{BB962C8B-B14F-4D97-AF65-F5344CB8AC3E}">
        <p14:creationId xmlns:p14="http://schemas.microsoft.com/office/powerpoint/2010/main" val="3308016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latin typeface="Arial" panose="020B0604020202020204" pitchFamily="34" charset="0"/>
                <a:cs typeface="Arial" panose="020B0604020202020204" pitchFamily="34" charset="0"/>
              </a:rPr>
              <a:t>Meeldraden van een bloem</a:t>
            </a:r>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8430" y="1690688"/>
            <a:ext cx="2054402" cy="4351338"/>
          </a:xfrm>
        </p:spPr>
      </p:pic>
      <p:sp>
        <p:nvSpPr>
          <p:cNvPr id="5" name="Rechthoek 4"/>
          <p:cNvSpPr/>
          <p:nvPr/>
        </p:nvSpPr>
        <p:spPr>
          <a:xfrm>
            <a:off x="838200" y="1445797"/>
            <a:ext cx="6645812" cy="5183470"/>
          </a:xfrm>
          <a:prstGeom prst="rect">
            <a:avLst/>
          </a:prstGeom>
        </p:spPr>
        <p:txBody>
          <a:bodyPr wrap="square">
            <a:spAutoFit/>
          </a:bodyPr>
          <a:lstStyle/>
          <a:p>
            <a:pPr marL="285750" indent="-285750">
              <a:lnSpc>
                <a:spcPts val="1500"/>
              </a:lnSpc>
              <a:spcAft>
                <a:spcPts val="800"/>
              </a:spcAft>
              <a:buFont typeface="Arial" panose="020B0604020202020204" pitchFamily="34" charset="0"/>
              <a:buChar char="•"/>
            </a:pPr>
            <a:endParaRPr lang="nl-NL" sz="2400" dirty="0">
              <a:latin typeface="+mj-lt"/>
              <a:ea typeface="Times New Roman" panose="02020603050405020304" pitchFamily="18" charset="0"/>
              <a:cs typeface="Times New Roman" panose="02020603050405020304" pitchFamily="18" charset="0"/>
            </a:endParaRPr>
          </a:p>
          <a:p>
            <a:pPr marL="285750" indent="-285750">
              <a:lnSpc>
                <a:spcPts val="1500"/>
              </a:lnSpc>
              <a:spcAft>
                <a:spcPts val="800"/>
              </a:spcAft>
              <a:buFont typeface="Arial" panose="020B0604020202020204" pitchFamily="34" charset="0"/>
              <a:buChar char="•"/>
            </a:pPr>
            <a:r>
              <a:rPr lang="nl-NL" sz="2000" dirty="0">
                <a:latin typeface="Arial" panose="020B0604020202020204" pitchFamily="34" charset="0"/>
                <a:ea typeface="Times New Roman" panose="02020603050405020304" pitchFamily="18" charset="0"/>
                <a:cs typeface="Arial" panose="020B0604020202020204" pitchFamily="34" charset="0"/>
              </a:rPr>
              <a:t>De meeldraden en de stampers zijn de eigenlijke voortplantingsorganen.</a:t>
            </a:r>
          </a:p>
          <a:p>
            <a:pPr>
              <a:lnSpc>
                <a:spcPts val="1500"/>
              </a:lnSpc>
              <a:spcAft>
                <a:spcPts val="800"/>
              </a:spcAft>
            </a:pPr>
            <a:endParaRPr lang="nl-NL" sz="2000" dirty="0">
              <a:latin typeface="Arial" panose="020B0604020202020204" pitchFamily="34" charset="0"/>
              <a:ea typeface="Times New Roman" panose="02020603050405020304" pitchFamily="18" charset="0"/>
              <a:cs typeface="Arial" panose="020B0604020202020204" pitchFamily="34" charset="0"/>
            </a:endParaRPr>
          </a:p>
          <a:p>
            <a:pPr marL="285750" indent="-285750">
              <a:lnSpc>
                <a:spcPts val="1500"/>
              </a:lnSpc>
              <a:spcAft>
                <a:spcPts val="800"/>
              </a:spcAft>
              <a:buFont typeface="Arial" panose="020B0604020202020204" pitchFamily="34" charset="0"/>
              <a:buChar char="•"/>
            </a:pPr>
            <a:r>
              <a:rPr lang="nl-NL" sz="2000" dirty="0">
                <a:latin typeface="Arial" panose="020B0604020202020204" pitchFamily="34" charset="0"/>
                <a:ea typeface="Times New Roman" panose="02020603050405020304" pitchFamily="18" charset="0"/>
                <a:cs typeface="Arial" panose="020B0604020202020204" pitchFamily="34" charset="0"/>
              </a:rPr>
              <a:t>Bij de bestuiving en bevruchting zijn ze dan ook erg belangrijk.</a:t>
            </a:r>
          </a:p>
          <a:p>
            <a:pPr>
              <a:lnSpc>
                <a:spcPts val="1500"/>
              </a:lnSpc>
              <a:spcAft>
                <a:spcPts val="800"/>
              </a:spcAft>
            </a:pPr>
            <a:endParaRPr lang="nl-NL" sz="2000" dirty="0">
              <a:latin typeface="Arial" panose="020B0604020202020204" pitchFamily="34" charset="0"/>
              <a:ea typeface="Times New Roman" panose="02020603050405020304" pitchFamily="18" charset="0"/>
              <a:cs typeface="Arial" panose="020B0604020202020204" pitchFamily="34" charset="0"/>
            </a:endParaRPr>
          </a:p>
          <a:p>
            <a:pPr marL="285750" indent="-285750">
              <a:lnSpc>
                <a:spcPts val="1500"/>
              </a:lnSpc>
              <a:spcAft>
                <a:spcPts val="800"/>
              </a:spcAft>
              <a:buFont typeface="Arial" panose="020B0604020202020204" pitchFamily="34" charset="0"/>
              <a:buChar char="•"/>
            </a:pPr>
            <a:r>
              <a:rPr lang="nl-NL" sz="2000" dirty="0">
                <a:latin typeface="Arial" panose="020B0604020202020204" pitchFamily="34" charset="0"/>
                <a:ea typeface="Times New Roman" panose="02020603050405020304" pitchFamily="18" charset="0"/>
                <a:cs typeface="Arial" panose="020B0604020202020204" pitchFamily="34" charset="0"/>
              </a:rPr>
              <a:t>Elke meeldraad bestaat uit een Helmknop  en een Hemdraad.</a:t>
            </a:r>
          </a:p>
          <a:p>
            <a:pPr>
              <a:lnSpc>
                <a:spcPts val="1500"/>
              </a:lnSpc>
              <a:spcAft>
                <a:spcPts val="800"/>
              </a:spcAft>
            </a:pPr>
            <a:endParaRPr lang="nl-NL" sz="2000" dirty="0">
              <a:latin typeface="Arial" panose="020B0604020202020204" pitchFamily="34" charset="0"/>
              <a:ea typeface="Times New Roman" panose="02020603050405020304" pitchFamily="18" charset="0"/>
              <a:cs typeface="Arial" panose="020B0604020202020204" pitchFamily="34" charset="0"/>
            </a:endParaRPr>
          </a:p>
          <a:p>
            <a:pPr>
              <a:lnSpc>
                <a:spcPts val="1500"/>
              </a:lnSpc>
              <a:spcAft>
                <a:spcPts val="800"/>
              </a:spcAft>
            </a:pPr>
            <a:r>
              <a:rPr lang="nl-NL" sz="2000" dirty="0">
                <a:latin typeface="Arial" panose="020B0604020202020204" pitchFamily="34" charset="0"/>
                <a:ea typeface="Times New Roman" panose="02020603050405020304" pitchFamily="18" charset="0"/>
                <a:cs typeface="Arial" panose="020B0604020202020204" pitchFamily="34" charset="0"/>
              </a:rPr>
              <a:t>De Helmknop → hier wordt het stuifmeel gevormd.</a:t>
            </a:r>
          </a:p>
          <a:p>
            <a:pPr>
              <a:lnSpc>
                <a:spcPts val="1500"/>
              </a:lnSpc>
              <a:spcAft>
                <a:spcPts val="800"/>
              </a:spcAft>
            </a:pPr>
            <a:r>
              <a:rPr lang="nl-NL" sz="2000" dirty="0">
                <a:latin typeface="Arial" panose="020B0604020202020204" pitchFamily="34" charset="0"/>
                <a:ea typeface="Times New Roman" panose="02020603050405020304" pitchFamily="18" charset="0"/>
                <a:cs typeface="Arial" panose="020B0604020202020204" pitchFamily="34" charset="0"/>
              </a:rPr>
              <a:t>Helmdraad → die draagt de helmknop.</a:t>
            </a:r>
          </a:p>
          <a:p>
            <a:pPr>
              <a:lnSpc>
                <a:spcPts val="1500"/>
              </a:lnSpc>
              <a:spcAft>
                <a:spcPts val="800"/>
              </a:spcAft>
            </a:pPr>
            <a:endParaRPr lang="nl-NL" sz="2800" dirty="0">
              <a:solidFill>
                <a:srgbClr val="004000"/>
              </a:solidFill>
              <a:effectLst/>
              <a:latin typeface="Arial" panose="020B0604020202020204" pitchFamily="34" charset="0"/>
              <a:ea typeface="Calibri" panose="020F0502020204030204" pitchFamily="34" charset="0"/>
              <a:cs typeface="Times New Roman" panose="02020603050405020304" pitchFamily="18" charset="0"/>
            </a:endParaRPr>
          </a:p>
          <a:p>
            <a:pPr>
              <a:lnSpc>
                <a:spcPts val="1500"/>
              </a:lnSpc>
              <a:spcAft>
                <a:spcPts val="800"/>
              </a:spcAft>
            </a:pPr>
            <a:endParaRPr lang="nl-NL" sz="2800" dirty="0">
              <a:solidFill>
                <a:srgbClr val="004000"/>
              </a:solidFill>
              <a:latin typeface="Arial" panose="020B0604020202020204" pitchFamily="34" charset="0"/>
              <a:ea typeface="Calibri" panose="020F0502020204030204" pitchFamily="34" charset="0"/>
              <a:cs typeface="Times New Roman" panose="02020603050405020304" pitchFamily="18" charset="0"/>
            </a:endParaRPr>
          </a:p>
          <a:p>
            <a:pPr>
              <a:lnSpc>
                <a:spcPts val="1500"/>
              </a:lnSpc>
              <a:spcAft>
                <a:spcPts val="800"/>
              </a:spcAft>
            </a:pPr>
            <a:endParaRPr lang="nl-NL" sz="2800" dirty="0">
              <a:solidFill>
                <a:srgbClr val="004000"/>
              </a:solidFill>
              <a:effectLst/>
              <a:latin typeface="Arial" panose="020B0604020202020204" pitchFamily="34" charset="0"/>
              <a:ea typeface="Calibri" panose="020F0502020204030204" pitchFamily="34" charset="0"/>
              <a:cs typeface="Times New Roman" panose="02020603050405020304" pitchFamily="18" charset="0"/>
            </a:endParaRPr>
          </a:p>
          <a:p>
            <a:pPr>
              <a:lnSpc>
                <a:spcPts val="1500"/>
              </a:lnSpc>
              <a:spcAft>
                <a:spcPts val="800"/>
              </a:spcAft>
            </a:pPr>
            <a:endParaRPr lang="nl-NL" sz="2800" dirty="0">
              <a:solidFill>
                <a:srgbClr val="004000"/>
              </a:solidFill>
              <a:latin typeface="Arial" panose="020B0604020202020204" pitchFamily="34" charset="0"/>
              <a:ea typeface="Calibri" panose="020F0502020204030204" pitchFamily="34" charset="0"/>
              <a:cs typeface="Times New Roman" panose="02020603050405020304" pitchFamily="18" charset="0"/>
            </a:endParaRPr>
          </a:p>
          <a:p>
            <a:pPr>
              <a:lnSpc>
                <a:spcPts val="1500"/>
              </a:lnSpc>
              <a:spcAft>
                <a:spcPts val="800"/>
              </a:spcAft>
            </a:pPr>
            <a:endParaRPr lang="nl-NL" sz="2800" dirty="0">
              <a:solidFill>
                <a:srgbClr val="004000"/>
              </a:solidFill>
              <a:effectLst/>
              <a:latin typeface="Arial" panose="020B0604020202020204" pitchFamily="34" charset="0"/>
              <a:ea typeface="Calibri" panose="020F0502020204030204" pitchFamily="34" charset="0"/>
              <a:cs typeface="Times New Roman" panose="02020603050405020304" pitchFamily="18" charset="0"/>
            </a:endParaRPr>
          </a:p>
          <a:p>
            <a:pPr>
              <a:lnSpc>
                <a:spcPts val="1500"/>
              </a:lnSpc>
              <a:spcAft>
                <a:spcPts val="800"/>
              </a:spcAft>
            </a:pPr>
            <a:endParaRPr lang="nl-NL"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3722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Stamper van de bloem</a:t>
            </a:r>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83679" y="2154922"/>
            <a:ext cx="5178963" cy="3600450"/>
          </a:xfrm>
        </p:spPr>
      </p:pic>
      <p:sp>
        <p:nvSpPr>
          <p:cNvPr id="5" name="Rechthoek 4"/>
          <p:cNvSpPr/>
          <p:nvPr/>
        </p:nvSpPr>
        <p:spPr>
          <a:xfrm>
            <a:off x="641252" y="2154922"/>
            <a:ext cx="6096000" cy="2541721"/>
          </a:xfrm>
          <a:prstGeom prst="rect">
            <a:avLst/>
          </a:prstGeom>
        </p:spPr>
        <p:txBody>
          <a:bodyPr>
            <a:spAutoFit/>
          </a:bodyPr>
          <a:lstStyle/>
          <a:p>
            <a:pPr marL="342900" indent="-342900">
              <a:lnSpc>
                <a:spcPts val="1500"/>
              </a:lnSpc>
              <a:spcAft>
                <a:spcPts val="800"/>
              </a:spcAft>
              <a:buFont typeface="Arial" panose="020B0604020202020204" pitchFamily="34" charset="0"/>
              <a:buChar char="•"/>
            </a:pPr>
            <a:r>
              <a:rPr lang="nl-NL" sz="2000" dirty="0">
                <a:latin typeface="Arial" panose="020B0604020202020204" pitchFamily="34" charset="0"/>
                <a:ea typeface="Times New Roman" panose="02020603050405020304" pitchFamily="18" charset="0"/>
                <a:cs typeface="Times New Roman" panose="02020603050405020304" pitchFamily="18" charset="0"/>
              </a:rPr>
              <a:t>De stamper is meestal opgebouwd uit 3 delen;</a:t>
            </a:r>
          </a:p>
          <a:p>
            <a:pPr>
              <a:lnSpc>
                <a:spcPts val="1500"/>
              </a:lnSpc>
              <a:spcAft>
                <a:spcPts val="800"/>
              </a:spcAft>
            </a:pPr>
            <a:endParaRPr lang="nl-NL" sz="2000" dirty="0">
              <a:latin typeface="Arial" panose="020B0604020202020204" pitchFamily="34" charset="0"/>
              <a:ea typeface="Times New Roman" panose="02020603050405020304" pitchFamily="18" charset="0"/>
              <a:cs typeface="Times New Roman" panose="02020603050405020304" pitchFamily="18" charset="0"/>
            </a:endParaRPr>
          </a:p>
          <a:p>
            <a:pPr>
              <a:lnSpc>
                <a:spcPts val="1500"/>
              </a:lnSpc>
              <a:spcAft>
                <a:spcPts val="800"/>
              </a:spcAft>
            </a:pPr>
            <a:r>
              <a:rPr lang="nl-NL" sz="2000" dirty="0">
                <a:latin typeface="Arial" panose="020B0604020202020204" pitchFamily="34" charset="0"/>
                <a:ea typeface="Times New Roman" panose="02020603050405020304" pitchFamily="18" charset="0"/>
                <a:cs typeface="Times New Roman" panose="02020603050405020304" pitchFamily="18" charset="0"/>
              </a:rPr>
              <a:t>→ De stempel</a:t>
            </a:r>
          </a:p>
          <a:p>
            <a:pPr>
              <a:lnSpc>
                <a:spcPts val="1500"/>
              </a:lnSpc>
              <a:spcAft>
                <a:spcPts val="800"/>
              </a:spcAft>
            </a:pPr>
            <a:endParaRPr lang="nl-NL" sz="2000" dirty="0">
              <a:latin typeface="Arial" panose="020B0604020202020204" pitchFamily="34" charset="0"/>
              <a:ea typeface="Times New Roman" panose="02020603050405020304" pitchFamily="18" charset="0"/>
              <a:cs typeface="Times New Roman" panose="02020603050405020304" pitchFamily="18" charset="0"/>
            </a:endParaRPr>
          </a:p>
          <a:p>
            <a:pPr>
              <a:lnSpc>
                <a:spcPts val="1500"/>
              </a:lnSpc>
              <a:spcAft>
                <a:spcPts val="800"/>
              </a:spcAft>
            </a:pPr>
            <a:r>
              <a:rPr lang="nl-NL" sz="2000" dirty="0">
                <a:latin typeface="Arial" panose="020B0604020202020204" pitchFamily="34" charset="0"/>
                <a:ea typeface="Times New Roman" panose="02020603050405020304" pitchFamily="18" charset="0"/>
                <a:cs typeface="Times New Roman" panose="02020603050405020304" pitchFamily="18" charset="0"/>
              </a:rPr>
              <a:t>→ De stijl (deze kan soms ontbreken)</a:t>
            </a:r>
          </a:p>
          <a:p>
            <a:pPr>
              <a:lnSpc>
                <a:spcPts val="1500"/>
              </a:lnSpc>
              <a:spcAft>
                <a:spcPts val="800"/>
              </a:spcAft>
            </a:pPr>
            <a:endParaRPr lang="nl-NL" sz="2000" dirty="0">
              <a:latin typeface="Arial" panose="020B0604020202020204" pitchFamily="34" charset="0"/>
              <a:ea typeface="Times New Roman" panose="02020603050405020304" pitchFamily="18" charset="0"/>
              <a:cs typeface="Times New Roman" panose="02020603050405020304" pitchFamily="18" charset="0"/>
            </a:endParaRPr>
          </a:p>
          <a:p>
            <a:pPr>
              <a:lnSpc>
                <a:spcPts val="1500"/>
              </a:lnSpc>
              <a:spcAft>
                <a:spcPts val="800"/>
              </a:spcAft>
            </a:pPr>
            <a:r>
              <a:rPr lang="nl-NL" sz="2000" dirty="0">
                <a:latin typeface="Arial" panose="020B0604020202020204" pitchFamily="34" charset="0"/>
                <a:ea typeface="Times New Roman" panose="02020603050405020304" pitchFamily="18" charset="0"/>
                <a:cs typeface="Times New Roman" panose="02020603050405020304" pitchFamily="18" charset="0"/>
              </a:rPr>
              <a:t>→ Het vruchtbeginsel. Hier bevinden zich de zaadknoppen of de eicellen.</a:t>
            </a:r>
          </a:p>
          <a:p>
            <a:pPr>
              <a:lnSpc>
                <a:spcPts val="1500"/>
              </a:lnSpc>
              <a:spcAft>
                <a:spcPts val="800"/>
              </a:spcAft>
            </a:pPr>
            <a:r>
              <a:rPr lang="nl-NL" dirty="0">
                <a:solidFill>
                  <a:srgbClr val="004000"/>
                </a:solidFill>
                <a:latin typeface="Arial" panose="020B0604020202020204" pitchFamily="34" charset="0"/>
                <a:ea typeface="Times New Roman" panose="02020603050405020304" pitchFamily="18" charset="0"/>
                <a:cs typeface="Times New Roman" panose="02020603050405020304" pitchFamily="18" charset="0"/>
              </a:rPr>
              <a:t>.</a:t>
            </a:r>
            <a:endParaRPr lang="nl-NL"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279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Bestuiving en Bevruchting.</a:t>
            </a:r>
          </a:p>
        </p:txBody>
      </p:sp>
      <p:sp>
        <p:nvSpPr>
          <p:cNvPr id="3" name="Tijdelijke aanduiding voor inhoud 2"/>
          <p:cNvSpPr>
            <a:spLocks noGrp="1"/>
          </p:cNvSpPr>
          <p:nvPr>
            <p:ph idx="1"/>
          </p:nvPr>
        </p:nvSpPr>
        <p:spPr/>
        <p:txBody>
          <a:bodyPr>
            <a:normAutofit lnSpcReduction="10000"/>
          </a:bodyPr>
          <a:lstStyle/>
          <a:p>
            <a:r>
              <a:rPr lang="nl-NL" sz="1800" dirty="0">
                <a:latin typeface="Arial" panose="020B0604020202020204" pitchFamily="34" charset="0"/>
                <a:cs typeface="Arial" panose="020B0604020202020204" pitchFamily="34" charset="0"/>
              </a:rPr>
              <a:t>Er is sprake van bestuiving, als er stuifmeel terechtkomt op een stempel. </a:t>
            </a:r>
          </a:p>
          <a:p>
            <a:pPr marL="0" indent="0">
              <a:buNone/>
            </a:pPr>
            <a:endParaRPr lang="nl-NL" sz="1800" dirty="0">
              <a:latin typeface="Arial" panose="020B0604020202020204" pitchFamily="34" charset="0"/>
              <a:cs typeface="Arial" panose="020B0604020202020204" pitchFamily="34" charset="0"/>
            </a:endParaRPr>
          </a:p>
          <a:p>
            <a:r>
              <a:rPr lang="nl-NL" sz="1800" dirty="0">
                <a:latin typeface="Arial" panose="020B0604020202020204" pitchFamily="34" charset="0"/>
                <a:cs typeface="Arial" panose="020B0604020202020204" pitchFamily="34" charset="0"/>
              </a:rPr>
              <a:t>Is het stuifmeel van dezelfde plant, dan heet dat zelfbestuiving. Is het van een andere plant, dan gaat het om kruisbestuiving.</a:t>
            </a:r>
          </a:p>
          <a:p>
            <a:br>
              <a:rPr lang="nl-NL" sz="1800" dirty="0">
                <a:latin typeface="Arial" panose="020B0604020202020204" pitchFamily="34" charset="0"/>
                <a:cs typeface="Arial" panose="020B0604020202020204" pitchFamily="34" charset="0"/>
              </a:rPr>
            </a:br>
            <a:r>
              <a:rPr lang="nl-NL" sz="1800" dirty="0">
                <a:latin typeface="Arial" panose="020B0604020202020204" pitchFamily="34" charset="0"/>
                <a:cs typeface="Arial" panose="020B0604020202020204" pitchFamily="34" charset="0"/>
              </a:rPr>
              <a:t>Die kruisbestuiving kan op verschillende manieren plaatsvinden, maar in verreweg de meeste gevallen spelen óf de wind óf insecten een belangrijke rol.</a:t>
            </a:r>
          </a:p>
          <a:p>
            <a:pPr marL="0" indent="0">
              <a:buNone/>
            </a:pPr>
            <a:endParaRPr lang="nl-NL" sz="1800" dirty="0">
              <a:latin typeface="Arial" panose="020B0604020202020204" pitchFamily="34" charset="0"/>
              <a:cs typeface="Arial" panose="020B0604020202020204" pitchFamily="34" charset="0"/>
            </a:endParaRPr>
          </a:p>
          <a:p>
            <a:r>
              <a:rPr lang="nl-NL" sz="1800" dirty="0">
                <a:latin typeface="Arial" panose="020B0604020202020204" pitchFamily="34" charset="0"/>
                <a:cs typeface="Arial" panose="020B0604020202020204" pitchFamily="34" charset="0"/>
              </a:rPr>
              <a:t> Na de bestuiving vindt de bevruchting plaats.</a:t>
            </a:r>
          </a:p>
          <a:p>
            <a:pPr marL="0" indent="0">
              <a:buNone/>
            </a:pPr>
            <a:endParaRPr lang="nl-NL" sz="1800" dirty="0">
              <a:latin typeface="Arial" panose="020B0604020202020204" pitchFamily="34" charset="0"/>
              <a:cs typeface="Arial" panose="020B0604020202020204" pitchFamily="34" charset="0"/>
            </a:endParaRPr>
          </a:p>
          <a:p>
            <a:r>
              <a:rPr lang="nl-NL" sz="1800" dirty="0">
                <a:latin typeface="Arial" panose="020B0604020202020204" pitchFamily="34" charset="0"/>
                <a:cs typeface="Arial" panose="020B0604020202020204" pitchFamily="34" charset="0"/>
              </a:rPr>
              <a:t>In heel simpele bewoordingen gaat dat als volgt</a:t>
            </a:r>
            <a:br>
              <a:rPr lang="nl-NL" sz="1800" dirty="0">
                <a:latin typeface="Arial" panose="020B0604020202020204" pitchFamily="34" charset="0"/>
                <a:cs typeface="Arial" panose="020B0604020202020204" pitchFamily="34" charset="0"/>
              </a:rPr>
            </a:br>
            <a:r>
              <a:rPr lang="nl-NL" sz="1800" dirty="0">
                <a:latin typeface="Arial" panose="020B0604020202020204" pitchFamily="34" charset="0"/>
                <a:cs typeface="Arial" panose="020B0604020202020204" pitchFamily="34" charset="0"/>
              </a:rPr>
              <a:t>Het stuifmeel dat op de stempel is terechtgekomen – en dat natuurlijk van dezelfde plantensoort moet zijn – gaat kiemen. Er groeit een uiterst fijn buisje dwars door de stempel heen. Via de stijl komt het stuifmeel in het vruchtbeginsel terecht en daar boort het zich in één van de zaadknoppen en smelten samen.</a:t>
            </a:r>
          </a:p>
        </p:txBody>
      </p:sp>
    </p:spTree>
    <p:extLst>
      <p:ext uri="{BB962C8B-B14F-4D97-AF65-F5344CB8AC3E}">
        <p14:creationId xmlns:p14="http://schemas.microsoft.com/office/powerpoint/2010/main" val="2387383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latin typeface="Arial" panose="020B0604020202020204" pitchFamily="34" charset="0"/>
                <a:cs typeface="Arial" panose="020B0604020202020204" pitchFamily="34" charset="0"/>
              </a:rPr>
              <a:t>Windbloemen</a:t>
            </a:r>
          </a:p>
        </p:txBody>
      </p:sp>
      <p:sp>
        <p:nvSpPr>
          <p:cNvPr id="3" name="Tijdelijke aanduiding voor inhoud 2"/>
          <p:cNvSpPr>
            <a:spLocks noGrp="1"/>
          </p:cNvSpPr>
          <p:nvPr>
            <p:ph idx="1"/>
          </p:nvPr>
        </p:nvSpPr>
        <p:spPr/>
        <p:txBody>
          <a:bodyPr/>
          <a:lstStyle/>
          <a:p>
            <a:r>
              <a:rPr lang="nl-NL" dirty="0">
                <a:latin typeface="Arial" panose="020B0604020202020204" pitchFamily="34" charset="0"/>
                <a:cs typeface="Arial" panose="020B0604020202020204" pitchFamily="34" charset="0"/>
              </a:rPr>
              <a:t>Veel grassen en bomen hebben bloemen die niet mooi gekleurd zijn. Dus daardoor niet opvallen voor de insecten.</a:t>
            </a:r>
          </a:p>
          <a:p>
            <a:endParaRPr lang="nl-NL" dirty="0">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Door de wind vindt er bij deze soorten de bestuiving en bevruchting plaats.</a:t>
            </a:r>
          </a:p>
          <a:p>
            <a:endParaRPr lang="nl-NL" dirty="0">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Ze hebben hierdoor grote meeldraden die veel stuifmeel maken en grote stempels om het stuifmeel op te vangen.</a:t>
            </a:r>
          </a:p>
        </p:txBody>
      </p:sp>
    </p:spTree>
    <p:extLst>
      <p:ext uri="{BB962C8B-B14F-4D97-AF65-F5344CB8AC3E}">
        <p14:creationId xmlns:p14="http://schemas.microsoft.com/office/powerpoint/2010/main" val="234129560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589</TotalTime>
  <Words>1189</Words>
  <Application>Microsoft Office PowerPoint</Application>
  <PresentationFormat>Breedbeeld</PresentationFormat>
  <Paragraphs>174</Paragraphs>
  <Slides>37</Slides>
  <Notes>0</Notes>
  <HiddenSlides>0</HiddenSlides>
  <MMClips>0</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37</vt:i4>
      </vt:variant>
    </vt:vector>
  </HeadingPairs>
  <TitlesOfParts>
    <vt:vector size="43" baseType="lpstr">
      <vt:lpstr>Arial</vt:lpstr>
      <vt:lpstr>Calibri</vt:lpstr>
      <vt:lpstr>Calibri Light</vt:lpstr>
      <vt:lpstr>Cambria Math</vt:lpstr>
      <vt:lpstr>Kantoorthema</vt:lpstr>
      <vt:lpstr>1_Kantoorthema</vt:lpstr>
      <vt:lpstr>Morfologie Bloem</vt:lpstr>
      <vt:lpstr>Wat is Morfologie</vt:lpstr>
      <vt:lpstr>Wat zijn Botanische kenmerken?</vt:lpstr>
      <vt:lpstr>De bloem</vt:lpstr>
      <vt:lpstr>Doorsnede van een bloem</vt:lpstr>
      <vt:lpstr>Meeldraden van een bloem</vt:lpstr>
      <vt:lpstr>Stamper van de bloem</vt:lpstr>
      <vt:lpstr>Bestuiving en Bevruchting.</vt:lpstr>
      <vt:lpstr>Windbloemen</vt:lpstr>
      <vt:lpstr>Insecten bloemen</vt:lpstr>
      <vt:lpstr>Morfologie Blad en Stengel</vt:lpstr>
      <vt:lpstr>Blad aan de stengel</vt:lpstr>
      <vt:lpstr>Blad standen.</vt:lpstr>
      <vt:lpstr>Tegenoverstaand kruisgewijs</vt:lpstr>
      <vt:lpstr>Kransgewijs.</vt:lpstr>
      <vt:lpstr>Verspreide bladstand</vt:lpstr>
      <vt:lpstr>Wortelrozet</vt:lpstr>
      <vt:lpstr>Afwisselende bladstand</vt:lpstr>
      <vt:lpstr>Morfologie  Stengel en Wortel</vt:lpstr>
      <vt:lpstr>De stengel</vt:lpstr>
      <vt:lpstr>Kenmerken van de stengel</vt:lpstr>
      <vt:lpstr>  Vaatbundels</vt:lpstr>
      <vt:lpstr>De bouw van stengels.</vt:lpstr>
      <vt:lpstr>De bouw van een stengel</vt:lpstr>
      <vt:lpstr>2 soorten stengels.</vt:lpstr>
      <vt:lpstr>Wortels</vt:lpstr>
      <vt:lpstr>Functies van de Wortels</vt:lpstr>
      <vt:lpstr>Onderdelen van een wortelkluit</vt:lpstr>
      <vt:lpstr>PowerPoint-presentatie</vt:lpstr>
      <vt:lpstr>Soorten  wortels</vt:lpstr>
      <vt:lpstr>PowerPoint-presentatie</vt:lpstr>
      <vt:lpstr>PowerPoint-presentatie</vt:lpstr>
      <vt:lpstr>Morfologie Vrucht </vt:lpstr>
      <vt:lpstr>De vrucht</vt:lpstr>
      <vt:lpstr>Vlezige Vruchten</vt:lpstr>
      <vt:lpstr>Droge vruchten</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Morfologie</dc:title>
  <dc:creator>lieke jansen</dc:creator>
  <cp:lastModifiedBy>Jacintha Westerink</cp:lastModifiedBy>
  <cp:revision>10</cp:revision>
  <dcterms:created xsi:type="dcterms:W3CDTF">2015-04-07T11:47:26Z</dcterms:created>
  <dcterms:modified xsi:type="dcterms:W3CDTF">2020-02-01T15:51:40Z</dcterms:modified>
</cp:coreProperties>
</file>